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486" r:id="rId4"/>
    <p:sldId id="259" r:id="rId5"/>
    <p:sldId id="260" r:id="rId6"/>
    <p:sldId id="261" r:id="rId7"/>
    <p:sldId id="262" r:id="rId8"/>
    <p:sldId id="297" r:id="rId9"/>
    <p:sldId id="497" r:id="rId10"/>
    <p:sldId id="565" r:id="rId11"/>
    <p:sldId id="544" r:id="rId12"/>
    <p:sldId id="546" r:id="rId13"/>
    <p:sldId id="547" r:id="rId14"/>
    <p:sldId id="545" r:id="rId15"/>
    <p:sldId id="548" r:id="rId16"/>
    <p:sldId id="563" r:id="rId17"/>
    <p:sldId id="564" r:id="rId18"/>
    <p:sldId id="551" r:id="rId19"/>
    <p:sldId id="562" r:id="rId20"/>
    <p:sldId id="553" r:id="rId21"/>
    <p:sldId id="561" r:id="rId22"/>
    <p:sldId id="555" r:id="rId23"/>
    <p:sldId id="560" r:id="rId24"/>
    <p:sldId id="557" r:id="rId25"/>
    <p:sldId id="558" r:id="rId26"/>
    <p:sldId id="559" r:id="rId27"/>
    <p:sldId id="510" r:id="rId28"/>
    <p:sldId id="532" r:id="rId29"/>
    <p:sldId id="407" r:id="rId30"/>
    <p:sldId id="417" r:id="rId31"/>
    <p:sldId id="281" r:id="rId32"/>
    <p:sldId id="275" r:id="rId33"/>
    <p:sldId id="276" r:id="rId34"/>
    <p:sldId id="277" r:id="rId35"/>
    <p:sldId id="278" r:id="rId36"/>
    <p:sldId id="283" r:id="rId37"/>
    <p:sldId id="284" r:id="rId38"/>
    <p:sldId id="309" r:id="rId39"/>
    <p:sldId id="310" r:id="rId40"/>
    <p:sldId id="288" r:id="rId41"/>
    <p:sldId id="289" r:id="rId42"/>
    <p:sldId id="418" r:id="rId43"/>
    <p:sldId id="312" r:id="rId44"/>
    <p:sldId id="313" r:id="rId45"/>
    <p:sldId id="314"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12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2/8/2022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2/8/2022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2/8/2022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2/8/2022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2/8/2022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8/02/2022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8/02/2022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8/02/2022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8/02/2022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8/02/2022</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8/02/2022</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8/02/2022</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8/02/2022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8/02/2022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8/02/2022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8/02/2022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3E4B51-06E0-4B7B-8AFA-5EA73F0E2D1D}" type="datetimeFigureOut">
              <a:rPr lang="en-US" smtClean="0"/>
              <a:t>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3E4B51-06E0-4B7B-8AFA-5EA73F0E2D1D}" type="datetimeFigureOut">
              <a:rPr lang="en-US" smtClean="0"/>
              <a:t>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3E4B51-06E0-4B7B-8AFA-5EA73F0E2D1D}" type="datetimeFigureOut">
              <a:rPr lang="en-US" smtClean="0"/>
              <a:t>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2/8/2022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2/8/2022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8/02/2022</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2000"/>
            <a:duotone>
              <a:prstClr val="black"/>
              <a:schemeClr val="accent3">
                <a:tint val="45000"/>
                <a:satMod val="400000"/>
              </a:schemeClr>
            </a:duotone>
            <a:extLst>
              <a:ext uri="{BEBA8EAE-BF5A-486C-A8C5-ECC9F3942E4B}">
                <a14:imgProps xmlns:a14="http://schemas.microsoft.com/office/drawing/2010/main">
                  <a14:imgLayer r:embed="rId3">
                    <a14:imgEffect>
                      <a14:saturation sat="40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708966" y="5867400"/>
            <a:ext cx="7632847" cy="707886"/>
          </a:xfrm>
          <a:prstGeom prst="rect">
            <a:avLst/>
          </a:prstGeom>
        </p:spPr>
        <p:txBody>
          <a:bodyPr wrap="square">
            <a:spAutoFit/>
          </a:bodyPr>
          <a:lstStyle/>
          <a:p>
            <a:pPr algn="ctr" fontAlgn="auto">
              <a:spcBef>
                <a:spcPts val="0"/>
              </a:spcBef>
              <a:spcAft>
                <a:spcPts val="0"/>
              </a:spcAft>
              <a:defRPr/>
            </a:pPr>
            <a:r>
              <a:rPr lang="en-US" sz="20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09 </a:t>
            </a:r>
            <a:r>
              <a:rPr lang="en-US" sz="2000"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Rejab</a:t>
            </a:r>
            <a:r>
              <a:rPr lang="en-US" sz="2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1443 </a:t>
            </a:r>
            <a:r>
              <a:rPr lang="en-US" sz="2000" b="1" i="1"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bersamaan</a:t>
            </a:r>
            <a:r>
              <a:rPr lang="en-US" sz="20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11 </a:t>
            </a:r>
            <a:r>
              <a:rPr lang="en-US" sz="2000"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Febuari</a:t>
            </a:r>
            <a:r>
              <a:rPr lang="en-US" sz="2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2022</a:t>
            </a:r>
            <a:endParaRPr lang="en-US" sz="20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endParaRPr>
          </a:p>
          <a:p>
            <a:pPr algn="ctr" fontAlgn="auto">
              <a:spcBef>
                <a:spcPts val="0"/>
              </a:spcBef>
              <a:spcAft>
                <a:spcPts val="0"/>
              </a:spcAft>
              <a:defRPr/>
            </a:pP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Bahnschrift Condensed" pitchFamily="34" charset="0"/>
              </a:rPr>
              <a:t>http://e-khutbah.terengganu.gov.my</a:t>
            </a:r>
            <a:endPar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Bahnschrift Condensed" pitchFamily="34" charset="0"/>
            </a:endParaRPr>
          </a:p>
        </p:txBody>
      </p:sp>
      <p:pic>
        <p:nvPicPr>
          <p:cNvPr id="6146" name="Picture 2" descr="316px-Coat_of_arms_of_Terenggan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887602"/>
            <a:ext cx="1447800" cy="1637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858569" y="1044643"/>
            <a:ext cx="6599632" cy="1323439"/>
          </a:xfrm>
          <a:prstGeom prst="rect">
            <a:avLst/>
          </a:prstGeom>
          <a:noFill/>
        </p:spPr>
        <p:txBody>
          <a:bodyPr wrap="square" lIns="91440" tIns="45720" rIns="91440" bIns="45720">
            <a:spAutoFit/>
            <a:scene3d>
              <a:camera prst="orthographicFront"/>
              <a:lightRig rig="soft" dir="tl">
                <a:rot lat="0" lon="0" rev="0"/>
              </a:lightRig>
            </a:scene3d>
            <a:sp3d extrusionH="57150" contourW="25400" prstMaterial="matte">
              <a:bevelT w="25400" h="55880" prst="angle"/>
              <a:contourClr>
                <a:schemeClr val="accent2">
                  <a:tint val="20000"/>
                </a:schemeClr>
              </a:contourClr>
            </a:sp3d>
          </a:bodyPr>
          <a:lstStyle/>
          <a:p>
            <a:pPr algn="ctr"/>
            <a:r>
              <a:rPr lang="en-US" sz="4000" b="1" spc="50" dirty="0" err="1">
                <a:ln w="11430"/>
                <a:solidFill>
                  <a:schemeClr val="accent3">
                    <a:lumMod val="50000"/>
                  </a:schemeClr>
                </a:solidFill>
                <a:effectLst>
                  <a:outerShdw blurRad="76200" dist="50800" dir="5400000" algn="tl" rotWithShape="0">
                    <a:srgbClr val="000000">
                      <a:alpha val="65000"/>
                    </a:srgbClr>
                  </a:outerShdw>
                </a:effectLst>
                <a:latin typeface="Bernard MT Condensed" pitchFamily="18" charset="0"/>
              </a:rPr>
              <a:t>Jabatan</a:t>
            </a:r>
            <a:r>
              <a:rPr lang="en-US" sz="4000" b="1" spc="50" dirty="0">
                <a:ln w="11430"/>
                <a:solidFill>
                  <a:schemeClr val="accent3">
                    <a:lumMod val="50000"/>
                  </a:schemeClr>
                </a:solidFill>
                <a:effectLst>
                  <a:outerShdw blurRad="76200" dist="50800" dir="5400000" algn="tl" rotWithShape="0">
                    <a:srgbClr val="000000">
                      <a:alpha val="65000"/>
                    </a:srgbClr>
                  </a:outerShdw>
                </a:effectLst>
                <a:latin typeface="Bernard MT Condensed" pitchFamily="18" charset="0"/>
              </a:rPr>
              <a:t> H</a:t>
            </a:r>
            <a:r>
              <a:rPr lang="en-US" sz="4000" b="1" spc="50" dirty="0" smtClean="0">
                <a:ln w="11430"/>
                <a:solidFill>
                  <a:schemeClr val="accent3">
                    <a:lumMod val="50000"/>
                  </a:schemeClr>
                </a:solidFill>
                <a:effectLst>
                  <a:outerShdw blurRad="76200" dist="50800" dir="5400000" algn="tl" rotWithShape="0">
                    <a:srgbClr val="000000">
                      <a:alpha val="65000"/>
                    </a:srgbClr>
                  </a:outerShdw>
                </a:effectLst>
                <a:latin typeface="Bernard MT Condensed" pitchFamily="18" charset="0"/>
              </a:rPr>
              <a:t>al </a:t>
            </a:r>
            <a:r>
              <a:rPr lang="en-US" sz="4000" b="1" spc="50" dirty="0" err="1">
                <a:ln w="11430"/>
                <a:solidFill>
                  <a:schemeClr val="accent3">
                    <a:lumMod val="50000"/>
                  </a:schemeClr>
                </a:solidFill>
                <a:effectLst>
                  <a:outerShdw blurRad="76200" dist="50800" dir="5400000" algn="tl" rotWithShape="0">
                    <a:srgbClr val="000000">
                      <a:alpha val="65000"/>
                    </a:srgbClr>
                  </a:outerShdw>
                </a:effectLst>
                <a:latin typeface="Bernard MT Condensed" pitchFamily="18" charset="0"/>
              </a:rPr>
              <a:t>E</a:t>
            </a:r>
            <a:r>
              <a:rPr lang="en-US" sz="4000" b="1" spc="50" dirty="0" err="1" smtClean="0">
                <a:ln w="11430"/>
                <a:solidFill>
                  <a:schemeClr val="accent3">
                    <a:lumMod val="50000"/>
                  </a:schemeClr>
                </a:solidFill>
                <a:effectLst>
                  <a:outerShdw blurRad="76200" dist="50800" dir="5400000" algn="tl" rotWithShape="0">
                    <a:srgbClr val="000000">
                      <a:alpha val="65000"/>
                    </a:srgbClr>
                  </a:outerShdw>
                </a:effectLst>
                <a:latin typeface="Bernard MT Condensed" pitchFamily="18" charset="0"/>
              </a:rPr>
              <a:t>hwal</a:t>
            </a:r>
            <a:r>
              <a:rPr lang="en-US" sz="4000" b="1" spc="50" dirty="0" smtClean="0">
                <a:ln w="11430"/>
                <a:solidFill>
                  <a:schemeClr val="accent3">
                    <a:lumMod val="50000"/>
                  </a:schemeClr>
                </a:solidFill>
                <a:effectLst>
                  <a:outerShdw blurRad="76200" dist="50800" dir="5400000" algn="tl" rotWithShape="0">
                    <a:srgbClr val="000000">
                      <a:alpha val="65000"/>
                    </a:srgbClr>
                  </a:outerShdw>
                </a:effectLst>
                <a:latin typeface="Bernard MT Condensed" pitchFamily="18" charset="0"/>
              </a:rPr>
              <a:t> Agama</a:t>
            </a:r>
          </a:p>
          <a:p>
            <a:pPr algn="ctr"/>
            <a:r>
              <a:rPr lang="en-US" sz="4000" b="1" spc="50" dirty="0" smtClean="0">
                <a:ln w="11430"/>
                <a:solidFill>
                  <a:schemeClr val="accent3">
                    <a:lumMod val="50000"/>
                  </a:schemeClr>
                </a:solidFill>
                <a:effectLst>
                  <a:outerShdw blurRad="76200" dist="50800" dir="5400000" algn="tl" rotWithShape="0">
                    <a:srgbClr val="000000">
                      <a:alpha val="65000"/>
                    </a:srgbClr>
                  </a:outerShdw>
                </a:effectLst>
                <a:latin typeface="Bernard MT Condensed" pitchFamily="18" charset="0"/>
              </a:rPr>
              <a:t>Terengganu</a:t>
            </a:r>
            <a:endParaRPr lang="en-US" sz="4000" b="1" spc="50" dirty="0">
              <a:ln w="11430"/>
              <a:solidFill>
                <a:schemeClr val="accent3">
                  <a:lumMod val="50000"/>
                </a:schemeClr>
              </a:solidFill>
              <a:effectLst>
                <a:outerShdw blurRad="76200" dist="50800" dir="5400000" algn="tl" rotWithShape="0">
                  <a:srgbClr val="000000">
                    <a:alpha val="65000"/>
                  </a:srgbClr>
                </a:outerShdw>
              </a:effectLst>
              <a:latin typeface="Bernard MT Condensed" pitchFamily="18" charset="0"/>
            </a:endParaRPr>
          </a:p>
        </p:txBody>
      </p:sp>
      <p:sp>
        <p:nvSpPr>
          <p:cNvPr id="9" name="Rectangle 5"/>
          <p:cNvSpPr txBox="1">
            <a:spLocks noChangeArrowheads="1"/>
          </p:cNvSpPr>
          <p:nvPr/>
        </p:nvSpPr>
        <p:spPr>
          <a:xfrm>
            <a:off x="1805138" y="5014365"/>
            <a:ext cx="5494911" cy="360040"/>
          </a:xfrm>
          <a:prstGeom prst="rect">
            <a:avLst/>
          </a:prstGeom>
          <a:noFill/>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cs typeface="Arial" pitchFamily="34" charset="0"/>
              </a:rPr>
              <a:t>KHUTBAH </a:t>
            </a: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cs typeface="Arial" pitchFamily="34" charset="0"/>
              </a:rPr>
              <a:t>MULTIMEDIA </a:t>
            </a:r>
            <a:r>
              <a:rPr lang="ms-MY"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cs typeface="Arial" pitchFamily="34" charset="0"/>
              </a:rPr>
              <a:t>Siri : 06 / 2022</a:t>
            </a:r>
            <a:endPar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cs typeface="Arial" pitchFamily="34" charset="0"/>
            </a:endParaRPr>
          </a:p>
        </p:txBody>
      </p:sp>
      <p:sp>
        <p:nvSpPr>
          <p:cNvPr id="7" name="Rectangle 6"/>
          <p:cNvSpPr/>
          <p:nvPr/>
        </p:nvSpPr>
        <p:spPr>
          <a:xfrm>
            <a:off x="94893" y="2828234"/>
            <a:ext cx="8915399" cy="144655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i-FI"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anose="020E0802020502020306" pitchFamily="34" charset="0"/>
              </a:rPr>
              <a:t>KESEMPURNAAN SOLAT </a:t>
            </a:r>
          </a:p>
          <a:p>
            <a:pPr algn="ctr"/>
            <a:r>
              <a:rPr lang="fi-FI"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anose="020E0802020502020306" pitchFamily="34" charset="0"/>
              </a:rPr>
              <a:t>TERAS KESEJAHTERAAN HIDUP</a:t>
            </a:r>
          </a:p>
        </p:txBody>
      </p:sp>
    </p:spTree>
    <p:extLst>
      <p:ext uri="{BB962C8B-B14F-4D97-AF65-F5344CB8AC3E}">
        <p14:creationId xmlns:p14="http://schemas.microsoft.com/office/powerpoint/2010/main" val="30239282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76600" y="5181600"/>
            <a:ext cx="5410200" cy="1447800"/>
          </a:xfrm>
          <a:solidFill>
            <a:schemeClr val="accent5">
              <a:alpha val="40000"/>
            </a:schemeClr>
          </a:solidFill>
        </p:spPr>
        <p:txBody>
          <a:bodyPr>
            <a:noAutofit/>
          </a:bodyPr>
          <a:lstStyle/>
          <a:p>
            <a:pPr algn="just"/>
            <a:r>
              <a:rPr lang="en-US" sz="2800" b="1" i="1" dirty="0" err="1"/>
              <a:t>M</a:t>
            </a:r>
            <a:r>
              <a:rPr lang="en-US" sz="2800" b="1" i="1" dirty="0" err="1" smtClean="0"/>
              <a:t>endirikan</a:t>
            </a:r>
            <a:r>
              <a:rPr lang="en-US" sz="2800" b="1" i="1" dirty="0" smtClean="0"/>
              <a:t> </a:t>
            </a:r>
            <a:r>
              <a:rPr lang="en-US" sz="2800" b="1" i="1" dirty="0" err="1"/>
              <a:t>solat</a:t>
            </a:r>
            <a:r>
              <a:rPr lang="en-US" sz="2800" b="1" i="1" dirty="0"/>
              <a:t> yang </a:t>
            </a:r>
            <a:r>
              <a:rPr lang="en-US" sz="2800" b="1" i="1" dirty="0" err="1"/>
              <a:t>sempurna</a:t>
            </a:r>
            <a:r>
              <a:rPr lang="en-US" sz="2800" b="1" i="1" dirty="0"/>
              <a:t> </a:t>
            </a:r>
            <a:r>
              <a:rPr lang="en-US" sz="2800" b="1" i="1" dirty="0" err="1"/>
              <a:t>boleh</a:t>
            </a:r>
            <a:r>
              <a:rPr lang="en-US" sz="2800" b="1" i="1" dirty="0"/>
              <a:t> </a:t>
            </a:r>
            <a:r>
              <a:rPr lang="en-US" sz="2800" b="1" i="1" dirty="0" err="1"/>
              <a:t>mendatangkan</a:t>
            </a:r>
            <a:r>
              <a:rPr lang="en-US" sz="2800" b="1" i="1" dirty="0"/>
              <a:t> </a:t>
            </a:r>
            <a:r>
              <a:rPr lang="en-US" sz="2800" b="1" i="1" dirty="0" err="1"/>
              <a:t>rezeki</a:t>
            </a:r>
            <a:r>
              <a:rPr lang="en-US" sz="2800" b="1" i="1" dirty="0"/>
              <a:t> yang </a:t>
            </a:r>
            <a:r>
              <a:rPr lang="en-US" sz="2800" b="1" i="1" dirty="0" err="1"/>
              <a:t>tidak</a:t>
            </a:r>
            <a:r>
              <a:rPr lang="en-US" sz="2800" b="1" i="1" dirty="0"/>
              <a:t> </a:t>
            </a:r>
            <a:r>
              <a:rPr lang="en-US" sz="2800" b="1" i="1" dirty="0" err="1" smtClean="0"/>
              <a:t>disangka-sangka</a:t>
            </a:r>
            <a:endParaRPr lang="en-US" sz="2800" b="1" i="1" dirty="0"/>
          </a:p>
        </p:txBody>
      </p:sp>
      <p:sp>
        <p:nvSpPr>
          <p:cNvPr id="4" name="Right Arrow 3"/>
          <p:cNvSpPr/>
          <p:nvPr/>
        </p:nvSpPr>
        <p:spPr>
          <a:xfrm>
            <a:off x="533400" y="5334000"/>
            <a:ext cx="2667000" cy="1143000"/>
          </a:xfrm>
          <a:prstGeom prst="rightArrow">
            <a:avLst/>
          </a:prstGeom>
          <a:solidFill>
            <a:srgbClr val="FF0000">
              <a:alpha val="6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t>Ibnu</a:t>
            </a:r>
            <a:r>
              <a:rPr lang="en-US" sz="2800" b="1" dirty="0" smtClean="0"/>
              <a:t> </a:t>
            </a:r>
            <a:r>
              <a:rPr lang="en-US" sz="2800" b="1" dirty="0" err="1" smtClean="0"/>
              <a:t>Kathir</a:t>
            </a:r>
            <a:endParaRPr lang="en-US" sz="2800" b="1" dirty="0"/>
          </a:p>
        </p:txBody>
      </p:sp>
    </p:spTree>
    <p:extLst>
      <p:ext uri="{BB962C8B-B14F-4D97-AF65-F5344CB8AC3E}">
        <p14:creationId xmlns:p14="http://schemas.microsoft.com/office/powerpoint/2010/main" val="346772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7000"/>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a:solidFill>
            <a:schemeClr val="accent5">
              <a:lumMod val="20000"/>
              <a:lumOff val="80000"/>
              <a:alpha val="41000"/>
            </a:schemeClr>
          </a:solidFill>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Kesempurnaan</a:t>
            </a: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solat</a:t>
            </a: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terbahagi</a:t>
            </a: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kepada</a:t>
            </a: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dua</a:t>
            </a: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6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bahagian</a:t>
            </a: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a:xfrm>
            <a:off x="685800" y="2514600"/>
            <a:ext cx="8229600" cy="4038600"/>
          </a:xfrm>
          <a:solidFill>
            <a:schemeClr val="accent6">
              <a:lumMod val="40000"/>
              <a:lumOff val="60000"/>
              <a:alpha val="22000"/>
            </a:schemeClr>
          </a:solidFill>
        </p:spPr>
        <p:txBody>
          <a:bodyPr>
            <a:noAutofit/>
          </a:bodyPr>
          <a:lstStyle/>
          <a:p>
            <a:pPr marL="0" indent="0" algn="just">
              <a:buNone/>
            </a:pP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t>
            </a:r>
            <a:r>
              <a:rPr lang="en-US" sz="28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enyempurnakan</a:t>
            </a: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segala</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rukun</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syarat</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dan</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sunatnya</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mengikut</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sebagaimana</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yang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ditetapkan</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oleh</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syarak</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baik</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dari</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segi</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bacaannya</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maupun</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dari</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segi</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perbuatannya</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Tanpa</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melaksanakan</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segala</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perkara</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tersebut</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solatnya</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tidak</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sempurna</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malah</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mungkin</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tidak</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sah</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Justeru</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bagi</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mencapai</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kesempurnaan</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tersebut</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setiap</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individu</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muslim</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yang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mukallaf</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wajib</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mempelajari</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ilmu</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pengetahuan</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yang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berkaitan</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dengan</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hukum</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hakam</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dan</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cara</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mendirikan</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solat</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p>
        </p:txBody>
      </p:sp>
      <p:sp>
        <p:nvSpPr>
          <p:cNvPr id="4" name="Right Arrow 3"/>
          <p:cNvSpPr/>
          <p:nvPr/>
        </p:nvSpPr>
        <p:spPr>
          <a:xfrm>
            <a:off x="762000" y="1524000"/>
            <a:ext cx="3078480" cy="990600"/>
          </a:xfrm>
          <a:prstGeom prst="rightArrow">
            <a:avLst>
              <a:gd name="adj1" fmla="val 65882"/>
              <a:gd name="adj2" fmla="val 45588"/>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dirty="0"/>
              <a:t>Yang </a:t>
            </a:r>
            <a:r>
              <a:rPr lang="en-US" sz="3200" b="1" dirty="0" err="1" smtClean="0"/>
              <a:t>Pertama</a:t>
            </a:r>
            <a:r>
              <a:rPr lang="en-US" sz="3200" dirty="0" smtClean="0"/>
              <a:t> </a:t>
            </a:r>
            <a:r>
              <a:rPr lang="en-US" sz="3200" dirty="0"/>
              <a:t>: </a:t>
            </a:r>
          </a:p>
        </p:txBody>
      </p:sp>
      <p:sp>
        <p:nvSpPr>
          <p:cNvPr id="5" name="Rectangle 4"/>
          <p:cNvSpPr/>
          <p:nvPr/>
        </p:nvSpPr>
        <p:spPr>
          <a:xfrm>
            <a:off x="3962400" y="1524000"/>
            <a:ext cx="4724400" cy="990600"/>
          </a:xfrm>
          <a:prstGeom prst="rect">
            <a:avLst/>
          </a:prstGeom>
          <a:solidFill>
            <a:schemeClr val="accent6">
              <a:alpha val="63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rPr>
              <a:t>Kesempurnaan</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zahir</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848402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randombar(horizontal)">
                                      <p:cBhvr>
                                        <p:cTn id="7" dur="500"/>
                                        <p:tgtEl>
                                          <p:spTgt spid="3">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duotone>
              <a:prstClr val="black"/>
              <a:schemeClr val="tx2">
                <a:tint val="45000"/>
                <a:satMod val="400000"/>
              </a:schemeClr>
            </a:duotone>
          </a:blip>
          <a:srcRect/>
          <a:stretch>
            <a:fillRect t="-17000" b="-17000"/>
          </a:stretch>
        </a:blipFill>
        <a:effectLst/>
      </p:bgPr>
    </p:bg>
    <p:spTree>
      <p:nvGrpSpPr>
        <p:cNvPr id="1" name=""/>
        <p:cNvGrpSpPr/>
        <p:nvPr/>
      </p:nvGrpSpPr>
      <p:grpSpPr>
        <a:xfrm>
          <a:off x="0" y="0"/>
          <a:ext cx="0" cy="0"/>
          <a:chOff x="0" y="0"/>
          <a:chExt cx="0" cy="0"/>
        </a:xfrm>
      </p:grpSpPr>
      <p:sp>
        <p:nvSpPr>
          <p:cNvPr id="6" name="Rounded Rectangle 5"/>
          <p:cNvSpPr/>
          <p:nvPr/>
        </p:nvSpPr>
        <p:spPr>
          <a:xfrm>
            <a:off x="517223" y="3352799"/>
            <a:ext cx="8343900" cy="225320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sv-SE" sz="4000" b="1" i="1" spc="50" dirty="0">
                <a:ln w="11430"/>
                <a:solidFill>
                  <a:schemeClr val="tx1"/>
                </a:solidFill>
                <a:effectLst>
                  <a:outerShdw blurRad="76200" dist="50800" dir="5400000" algn="tl" rotWithShape="0">
                    <a:srgbClr val="000000">
                      <a:alpha val="65000"/>
                    </a:srgbClr>
                  </a:outerShdw>
                </a:effectLst>
              </a:rPr>
              <a:t>Yang </a:t>
            </a:r>
            <a:r>
              <a:rPr lang="sv-SE" sz="4000" b="1" i="1" spc="50" dirty="0" smtClean="0">
                <a:ln w="11430"/>
                <a:solidFill>
                  <a:schemeClr val="tx1"/>
                </a:solidFill>
                <a:effectLst>
                  <a:outerShdw blurRad="76200" dist="50800" dir="5400000" algn="tl" rotWithShape="0">
                    <a:srgbClr val="000000">
                      <a:alpha val="65000"/>
                    </a:srgbClr>
                  </a:outerShdw>
                </a:effectLst>
              </a:rPr>
              <a:t>bermaksud : </a:t>
            </a:r>
            <a:r>
              <a:rPr lang="sv-SE" sz="4000" b="1" i="1" spc="50" dirty="0">
                <a:ln w="11430"/>
                <a:solidFill>
                  <a:srgbClr val="002060"/>
                </a:solidFill>
                <a:effectLst>
                  <a:outerShdw blurRad="76200" dist="50800" dir="5400000" algn="tl" rotWithShape="0">
                    <a:srgbClr val="000000">
                      <a:alpha val="65000"/>
                    </a:srgbClr>
                  </a:outerShdw>
                </a:effectLst>
              </a:rPr>
              <a:t>Sembahyanglah kamu sebagaimana kamu melihat aku sembahyang</a:t>
            </a:r>
          </a:p>
        </p:txBody>
      </p:sp>
      <p:sp>
        <p:nvSpPr>
          <p:cNvPr id="3" name="Plaque 2"/>
          <p:cNvSpPr/>
          <p:nvPr/>
        </p:nvSpPr>
        <p:spPr>
          <a:xfrm>
            <a:off x="228600" y="152400"/>
            <a:ext cx="8610600" cy="762000"/>
          </a:xfrm>
          <a:prstGeom prst="plaque">
            <a:avLst>
              <a:gd name="adj" fmla="val 50000"/>
            </a:avLst>
          </a:prstGeom>
          <a:blipFill>
            <a:blip r:embed="rId3">
              <a:duotone>
                <a:prstClr val="black"/>
                <a:schemeClr val="accent1">
                  <a:tint val="45000"/>
                  <a:satMod val="400000"/>
                </a:schemeClr>
              </a:duotone>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SAW</a:t>
            </a:r>
            <a:endParaRPr lang="en-US" sz="3200" dirty="0"/>
          </a:p>
        </p:txBody>
      </p:sp>
      <p:sp>
        <p:nvSpPr>
          <p:cNvPr id="5" name="Rectangle 4"/>
          <p:cNvSpPr/>
          <p:nvPr/>
        </p:nvSpPr>
        <p:spPr>
          <a:xfrm>
            <a:off x="304800" y="1600200"/>
            <a:ext cx="8768747" cy="1323439"/>
          </a:xfrm>
          <a:prstGeom prst="rect">
            <a:avLst/>
          </a:prstGeom>
        </p:spPr>
        <p:txBody>
          <a:bodyPr wrap="none">
            <a:spAutoFit/>
            <a:scene3d>
              <a:camera prst="orthographicFront"/>
              <a:lightRig rig="soft" dir="tl">
                <a:rot lat="0" lon="0" rev="0"/>
              </a:lightRig>
            </a:scene3d>
            <a:sp3d extrusionH="57150" contourW="25400" prstMaterial="matte">
              <a:bevelT w="25400" h="55880" prst="angle"/>
              <a:contourClr>
                <a:schemeClr val="accent2">
                  <a:tint val="20000"/>
                </a:schemeClr>
              </a:contourClr>
            </a:sp3d>
          </a:bodyPr>
          <a:lstStyle/>
          <a:p>
            <a:r>
              <a:rPr lang="ar-SA"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صَلُّوْا كَمَا رأيتُمُوْنِيْ أُصَلِّي</a:t>
            </a:r>
            <a:endParaRPr lang="en-US"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Rectangle 6"/>
          <p:cNvSpPr/>
          <p:nvPr/>
        </p:nvSpPr>
        <p:spPr>
          <a:xfrm>
            <a:off x="6892290" y="6105406"/>
            <a:ext cx="1669047" cy="369332"/>
          </a:xfrm>
          <a:prstGeom prst="rect">
            <a:avLst/>
          </a:prstGeom>
        </p:spPr>
        <p:txBody>
          <a:bodyPr wrap="none">
            <a:spAutoFit/>
          </a:bodyPr>
          <a:lstStyle/>
          <a:p>
            <a:r>
              <a:rPr lang="en-US" b="1" dirty="0"/>
              <a:t> </a:t>
            </a:r>
            <a:r>
              <a:rPr lang="en-US" b="1" dirty="0" smtClean="0"/>
              <a:t>( H.R </a:t>
            </a:r>
            <a:r>
              <a:rPr lang="en-US" b="1" dirty="0" err="1" smtClean="0"/>
              <a:t>Bukhari</a:t>
            </a:r>
            <a:r>
              <a:rPr lang="en-US" b="1" dirty="0" smtClean="0"/>
              <a:t> ) </a:t>
            </a:r>
            <a:endParaRPr lang="en-US" b="1" dirty="0"/>
          </a:p>
        </p:txBody>
      </p:sp>
    </p:spTree>
    <p:extLst>
      <p:ext uri="{BB962C8B-B14F-4D97-AF65-F5344CB8AC3E}">
        <p14:creationId xmlns:p14="http://schemas.microsoft.com/office/powerpoint/2010/main" val="1701264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7000"/>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a:solidFill>
            <a:schemeClr val="accent5">
              <a:lumMod val="20000"/>
              <a:lumOff val="80000"/>
              <a:alpha val="41000"/>
            </a:schemeClr>
          </a:solidFill>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Kesempurnaan</a:t>
            </a: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solat</a:t>
            </a: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terbahagi</a:t>
            </a: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kepada</a:t>
            </a: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dua</a:t>
            </a: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6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bahagian</a:t>
            </a: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a:xfrm>
            <a:off x="685800" y="2743200"/>
            <a:ext cx="8229600" cy="2362200"/>
          </a:xfrm>
          <a:solidFill>
            <a:schemeClr val="accent6">
              <a:lumMod val="40000"/>
              <a:lumOff val="60000"/>
              <a:alpha val="22000"/>
            </a:schemeClr>
          </a:solidFill>
        </p:spPr>
        <p:txBody>
          <a:bodyPr>
            <a:noAutofit/>
          </a:bodyPr>
          <a:lstStyle/>
          <a:p>
            <a:pPr marL="0" indent="0" algn="just">
              <a:buNone/>
            </a:pPr>
            <a:r>
              <a:rPr lang="en-US"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Mendirikan</a:t>
            </a: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solat</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dengan</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penuh</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khusyuk</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dan</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ikhlas</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kerana</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Allah. </a:t>
            </a:r>
            <a:r>
              <a:rPr lang="en-US" sz="3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Tanpa</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khusyuk</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solat</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tidak</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sempurna</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dan</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tanpa</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ikhlas</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solat</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tidak</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akan</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diterima</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Right Arrow 3"/>
          <p:cNvSpPr/>
          <p:nvPr/>
        </p:nvSpPr>
        <p:spPr>
          <a:xfrm>
            <a:off x="762000" y="1524000"/>
            <a:ext cx="3078480" cy="990600"/>
          </a:xfrm>
          <a:prstGeom prst="rightArrow">
            <a:avLst>
              <a:gd name="adj1" fmla="val 65882"/>
              <a:gd name="adj2" fmla="val 45588"/>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dirty="0"/>
              <a:t>Yang </a:t>
            </a:r>
            <a:r>
              <a:rPr lang="en-US" sz="3200" b="1" dirty="0" err="1" smtClean="0"/>
              <a:t>Kedua</a:t>
            </a:r>
            <a:r>
              <a:rPr lang="en-US" sz="3200" dirty="0" smtClean="0"/>
              <a:t> </a:t>
            </a:r>
            <a:r>
              <a:rPr lang="en-US" sz="3200" dirty="0"/>
              <a:t>: </a:t>
            </a:r>
          </a:p>
        </p:txBody>
      </p:sp>
      <p:sp>
        <p:nvSpPr>
          <p:cNvPr id="5" name="Rectangle 4"/>
          <p:cNvSpPr/>
          <p:nvPr/>
        </p:nvSpPr>
        <p:spPr>
          <a:xfrm>
            <a:off x="3962400" y="1524000"/>
            <a:ext cx="4724400" cy="990600"/>
          </a:xfrm>
          <a:prstGeom prst="rect">
            <a:avLst/>
          </a:prstGeom>
          <a:solidFill>
            <a:schemeClr val="accent6">
              <a:alpha val="63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rPr>
              <a:t>Kesempurnaan</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batin</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796641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randombar(horizontal)">
                                      <p:cBhvr>
                                        <p:cTn id="7" dur="500"/>
                                        <p:tgtEl>
                                          <p:spTgt spid="3">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71302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90318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5000" r="-5000"/>
          </a:stretch>
        </a:blipFill>
        <a:effectLst/>
      </p:bgPr>
    </p:bg>
    <p:spTree>
      <p:nvGrpSpPr>
        <p:cNvPr id="1" name=""/>
        <p:cNvGrpSpPr/>
        <p:nvPr/>
      </p:nvGrpSpPr>
      <p:grpSpPr>
        <a:xfrm>
          <a:off x="0" y="0"/>
          <a:ext cx="0" cy="0"/>
          <a:chOff x="0" y="0"/>
          <a:chExt cx="0" cy="0"/>
        </a:xfrm>
      </p:grpSpPr>
      <p:sp>
        <p:nvSpPr>
          <p:cNvPr id="6" name="Rounded Rectangle 5"/>
          <p:cNvSpPr/>
          <p:nvPr/>
        </p:nvSpPr>
        <p:spPr>
          <a:xfrm>
            <a:off x="914400" y="2971800"/>
            <a:ext cx="7543800" cy="2488323"/>
          </a:xfrm>
          <a:prstGeom prst="roundRect">
            <a:avLst/>
          </a:prstGeom>
          <a:solidFill>
            <a:schemeClr val="bg1">
              <a:lumMod val="95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sv-SE" sz="2800" b="1" i="1" spc="50" dirty="0">
                <a:ln w="11430"/>
                <a:solidFill>
                  <a:schemeClr val="tx1"/>
                </a:solidFill>
                <a:effectLst>
                  <a:outerShdw blurRad="76200" dist="50800" dir="5400000" algn="tl" rotWithShape="0">
                    <a:srgbClr val="000000">
                      <a:alpha val="65000"/>
                    </a:srgbClr>
                  </a:outerShdw>
                </a:effectLst>
              </a:rPr>
              <a:t>Seseorang yang mendirikan solat dengan sempurna, akan lebih mantap akidah dan keimanannya. Ini adalah kerana ia telah mendirikan solat dengan penuh keikhlasan dan pengabdian diri kepada Allah</a:t>
            </a:r>
            <a:endParaRPr lang="sv-SE" sz="28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Plaque 2"/>
          <p:cNvSpPr/>
          <p:nvPr/>
        </p:nvSpPr>
        <p:spPr>
          <a:xfrm>
            <a:off x="228600" y="152400"/>
            <a:ext cx="8610600" cy="838200"/>
          </a:xfrm>
          <a:prstGeom prst="plaque">
            <a:avLst>
              <a:gd name="adj" fmla="val 50000"/>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mendirikan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solat</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sempurna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menepati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kehendak</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syarak</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400" dirty="0"/>
          </a:p>
        </p:txBody>
      </p:sp>
      <p:sp>
        <p:nvSpPr>
          <p:cNvPr id="4" name="Oval 3"/>
          <p:cNvSpPr/>
          <p:nvPr/>
        </p:nvSpPr>
        <p:spPr>
          <a:xfrm>
            <a:off x="571500" y="1828800"/>
            <a:ext cx="7924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smtClean="0">
                <a:solidFill>
                  <a:srgbClr val="FF0000"/>
                </a:solidFill>
              </a:rPr>
              <a:t>Pertama</a:t>
            </a:r>
            <a:r>
              <a:rPr lang="en-US" sz="2400" b="1" dirty="0" smtClean="0"/>
              <a:t> </a:t>
            </a:r>
            <a:r>
              <a:rPr lang="en-US" sz="2400" dirty="0" smtClean="0"/>
              <a:t>: </a:t>
            </a:r>
            <a:r>
              <a:rPr lang="en-US" sz="2400" b="1" dirty="0" err="1"/>
              <a:t>Memantapkan</a:t>
            </a:r>
            <a:r>
              <a:rPr lang="en-US" sz="2400" b="1" dirty="0"/>
              <a:t> </a:t>
            </a:r>
            <a:r>
              <a:rPr lang="en-US" sz="2400" b="1" dirty="0" err="1"/>
              <a:t>iman</a:t>
            </a:r>
            <a:r>
              <a:rPr lang="en-US" sz="2400" b="1" dirty="0"/>
              <a:t> </a:t>
            </a:r>
            <a:r>
              <a:rPr lang="en-US" sz="2400" b="1" dirty="0" err="1"/>
              <a:t>dalam</a:t>
            </a:r>
            <a:r>
              <a:rPr lang="en-US" sz="2400" b="1" dirty="0"/>
              <a:t> </a:t>
            </a:r>
            <a:r>
              <a:rPr lang="en-US" sz="2400" b="1" dirty="0" err="1"/>
              <a:t>hati</a:t>
            </a:r>
            <a:r>
              <a:rPr lang="en-US" sz="2400" dirty="0"/>
              <a:t> </a:t>
            </a:r>
          </a:p>
        </p:txBody>
      </p:sp>
    </p:spTree>
    <p:extLst>
      <p:ext uri="{BB962C8B-B14F-4D97-AF65-F5344CB8AC3E}">
        <p14:creationId xmlns:p14="http://schemas.microsoft.com/office/powerpoint/2010/main" val="29689427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90958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5000" r="-5000"/>
          </a:stretch>
        </a:blipFill>
        <a:effectLst/>
      </p:bgPr>
    </p:bg>
    <p:spTree>
      <p:nvGrpSpPr>
        <p:cNvPr id="1" name=""/>
        <p:cNvGrpSpPr/>
        <p:nvPr/>
      </p:nvGrpSpPr>
      <p:grpSpPr>
        <a:xfrm>
          <a:off x="0" y="0"/>
          <a:ext cx="0" cy="0"/>
          <a:chOff x="0" y="0"/>
          <a:chExt cx="0" cy="0"/>
        </a:xfrm>
      </p:grpSpPr>
      <p:sp>
        <p:nvSpPr>
          <p:cNvPr id="6" name="Rounded Rectangle 5"/>
          <p:cNvSpPr/>
          <p:nvPr/>
        </p:nvSpPr>
        <p:spPr>
          <a:xfrm>
            <a:off x="914400" y="2743200"/>
            <a:ext cx="7543800" cy="2743200"/>
          </a:xfrm>
          <a:prstGeom prst="roundRect">
            <a:avLst/>
          </a:prstGeom>
          <a:solidFill>
            <a:schemeClr val="bg1">
              <a:lumMod val="95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sv-SE" sz="2800" b="1" i="1" spc="50" dirty="0">
                <a:ln w="11430"/>
                <a:solidFill>
                  <a:schemeClr val="tx1"/>
                </a:solidFill>
                <a:effectLst>
                  <a:outerShdw blurRad="76200" dist="50800" dir="5400000" algn="tl" rotWithShape="0">
                    <a:srgbClr val="000000">
                      <a:alpha val="65000"/>
                    </a:srgbClr>
                  </a:outerShdw>
                </a:effectLst>
              </a:rPr>
              <a:t>Seseorang yang mendirikan solat dengan sempurna, jiwanya akan menjadi tenang, tidak resah dan gelisah dalam menghadapi cabaran hidup. Ini adalah kerana ia sentiasa yakin dan redha dengan ketentuan Allah serta menerimanya dengan lapang dada</a:t>
            </a:r>
            <a:endParaRPr lang="sv-SE" sz="28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Plaque 2"/>
          <p:cNvSpPr/>
          <p:nvPr/>
        </p:nvSpPr>
        <p:spPr>
          <a:xfrm>
            <a:off x="228600" y="152400"/>
            <a:ext cx="8610600" cy="838200"/>
          </a:xfrm>
          <a:prstGeom prst="plaque">
            <a:avLst>
              <a:gd name="adj" fmla="val 50000"/>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mendirikan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solat</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sempurna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menepati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kehendak</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syarak</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400" dirty="0"/>
          </a:p>
        </p:txBody>
      </p:sp>
      <p:sp>
        <p:nvSpPr>
          <p:cNvPr id="4" name="Oval 3"/>
          <p:cNvSpPr/>
          <p:nvPr/>
        </p:nvSpPr>
        <p:spPr>
          <a:xfrm>
            <a:off x="723900" y="1524000"/>
            <a:ext cx="7924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smtClean="0">
                <a:solidFill>
                  <a:srgbClr val="FF0000"/>
                </a:solidFill>
              </a:rPr>
              <a:t>Kedua</a:t>
            </a:r>
            <a:r>
              <a:rPr lang="en-US" sz="2400" b="1" dirty="0" smtClean="0"/>
              <a:t> </a:t>
            </a:r>
            <a:r>
              <a:rPr lang="en-US" sz="2400" dirty="0" smtClean="0"/>
              <a:t>: </a:t>
            </a:r>
            <a:r>
              <a:rPr lang="en-US" sz="2400" b="1" dirty="0" err="1"/>
              <a:t>Memberi</a:t>
            </a:r>
            <a:r>
              <a:rPr lang="en-US" sz="2400" b="1" dirty="0"/>
              <a:t> </a:t>
            </a:r>
            <a:r>
              <a:rPr lang="en-US" sz="2400" b="1" dirty="0" err="1"/>
              <a:t>ketenangan</a:t>
            </a:r>
            <a:r>
              <a:rPr lang="en-US" sz="2400" b="1" dirty="0"/>
              <a:t> </a:t>
            </a:r>
            <a:r>
              <a:rPr lang="en-US" sz="2400" b="1" dirty="0" err="1"/>
              <a:t>jiwa</a:t>
            </a:r>
            <a:endParaRPr lang="en-US" sz="2400" dirty="0"/>
          </a:p>
        </p:txBody>
      </p:sp>
    </p:spTree>
    <p:extLst>
      <p:ext uri="{BB962C8B-B14F-4D97-AF65-F5344CB8AC3E}">
        <p14:creationId xmlns:p14="http://schemas.microsoft.com/office/powerpoint/2010/main" val="22051147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35372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stretch>
            <a:fillRect l="-16000" r="-16000"/>
          </a:stretch>
        </a:blipFill>
        <a:effectLst/>
      </p:bgPr>
    </p:bg>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4" name="Rectangle 3"/>
          <p:cNvSpPr/>
          <p:nvPr/>
        </p:nvSpPr>
        <p:spPr>
          <a:xfrm>
            <a:off x="728610" y="308720"/>
            <a:ext cx="7805790" cy="584775"/>
          </a:xfrm>
          <a:prstGeom prst="rect">
            <a:avLst/>
          </a:prstGeom>
          <a:solidFill>
            <a:srgbClr val="FF0000">
              <a:alpha val="44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99992" y="1867528"/>
            <a:ext cx="8439208" cy="2215991"/>
          </a:xfrm>
          <a:prstGeom prst="rect">
            <a:avLst/>
          </a:prstGeom>
          <a:solidFill>
            <a:schemeClr val="tx1">
              <a:alpha val="58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5000" r="-5000"/>
          </a:stretch>
        </a:blipFill>
        <a:effectLst/>
      </p:bgPr>
    </p:bg>
    <p:spTree>
      <p:nvGrpSpPr>
        <p:cNvPr id="1" name=""/>
        <p:cNvGrpSpPr/>
        <p:nvPr/>
      </p:nvGrpSpPr>
      <p:grpSpPr>
        <a:xfrm>
          <a:off x="0" y="0"/>
          <a:ext cx="0" cy="0"/>
          <a:chOff x="0" y="0"/>
          <a:chExt cx="0" cy="0"/>
        </a:xfrm>
      </p:grpSpPr>
      <p:sp>
        <p:nvSpPr>
          <p:cNvPr id="6" name="Rounded Rectangle 5"/>
          <p:cNvSpPr/>
          <p:nvPr/>
        </p:nvSpPr>
        <p:spPr>
          <a:xfrm>
            <a:off x="914400" y="2971800"/>
            <a:ext cx="7543800" cy="1981200"/>
          </a:xfrm>
          <a:prstGeom prst="roundRect">
            <a:avLst/>
          </a:prstGeom>
          <a:solidFill>
            <a:schemeClr val="bg1">
              <a:lumMod val="95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sv-SE" sz="2800" b="1" i="1" spc="50" dirty="0">
                <a:ln w="11430"/>
                <a:solidFill>
                  <a:schemeClr val="tx1"/>
                </a:solidFill>
                <a:effectLst>
                  <a:outerShdw blurRad="76200" dist="50800" dir="5400000" algn="tl" rotWithShape="0">
                    <a:srgbClr val="000000">
                      <a:alpha val="65000"/>
                    </a:srgbClr>
                  </a:outerShdw>
                </a:effectLst>
              </a:rPr>
              <a:t>Seseorang yang mendirikan solat dengan sempurna akan dipelihara oleh Allah s.w.t daripada segala perbuatan maksiat </a:t>
            </a:r>
            <a:endParaRPr lang="sv-SE" sz="28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Plaque 2"/>
          <p:cNvSpPr/>
          <p:nvPr/>
        </p:nvSpPr>
        <p:spPr>
          <a:xfrm>
            <a:off x="228600" y="152400"/>
            <a:ext cx="8610600" cy="838200"/>
          </a:xfrm>
          <a:prstGeom prst="plaque">
            <a:avLst>
              <a:gd name="adj" fmla="val 50000"/>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mendirikan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solat</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sempurna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menepati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kehendak</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syarak</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400" dirty="0"/>
          </a:p>
        </p:txBody>
      </p:sp>
      <p:sp>
        <p:nvSpPr>
          <p:cNvPr id="4" name="Oval 3"/>
          <p:cNvSpPr/>
          <p:nvPr/>
        </p:nvSpPr>
        <p:spPr>
          <a:xfrm>
            <a:off x="723900" y="1524000"/>
            <a:ext cx="79248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smtClean="0">
                <a:solidFill>
                  <a:srgbClr val="FF0000"/>
                </a:solidFill>
              </a:rPr>
              <a:t>Ketiga</a:t>
            </a:r>
            <a:r>
              <a:rPr lang="en-US" sz="2400" b="1" dirty="0" smtClean="0"/>
              <a:t> </a:t>
            </a:r>
            <a:r>
              <a:rPr lang="en-US" sz="2400" dirty="0" smtClean="0"/>
              <a:t>: </a:t>
            </a:r>
            <a:r>
              <a:rPr lang="es-ES" sz="2400" b="1" dirty="0" err="1"/>
              <a:t>Terpelihara</a:t>
            </a:r>
            <a:r>
              <a:rPr lang="es-ES" sz="2400" b="1" dirty="0"/>
              <a:t> </a:t>
            </a:r>
            <a:r>
              <a:rPr lang="es-ES" sz="2400" b="1" dirty="0" err="1"/>
              <a:t>dari</a:t>
            </a:r>
            <a:r>
              <a:rPr lang="es-ES" sz="2400" b="1" dirty="0"/>
              <a:t> </a:t>
            </a:r>
            <a:r>
              <a:rPr lang="es-ES" sz="2400" b="1" dirty="0" err="1"/>
              <a:t>segala</a:t>
            </a:r>
            <a:r>
              <a:rPr lang="es-ES" sz="2400" b="1" dirty="0"/>
              <a:t> </a:t>
            </a:r>
            <a:r>
              <a:rPr lang="es-ES" sz="2400" b="1" dirty="0" err="1"/>
              <a:t>perbuatan</a:t>
            </a:r>
            <a:r>
              <a:rPr lang="es-ES" sz="2400" b="1" dirty="0"/>
              <a:t> </a:t>
            </a:r>
            <a:r>
              <a:rPr lang="es-ES" sz="2400" b="1" dirty="0" smtClean="0"/>
              <a:t>	  </a:t>
            </a:r>
            <a:r>
              <a:rPr lang="es-ES" sz="2400" b="1" dirty="0" err="1" smtClean="0"/>
              <a:t>keji</a:t>
            </a:r>
            <a:r>
              <a:rPr lang="es-ES" sz="2400" b="1" dirty="0" smtClean="0"/>
              <a:t> </a:t>
            </a:r>
            <a:r>
              <a:rPr lang="es-ES" sz="2400" b="1" dirty="0"/>
              <a:t>dan </a:t>
            </a:r>
            <a:r>
              <a:rPr lang="es-ES" sz="2400" b="1" dirty="0" err="1"/>
              <a:t>mungkar</a:t>
            </a:r>
            <a:endParaRPr lang="en-US" sz="2400" dirty="0"/>
          </a:p>
        </p:txBody>
      </p:sp>
    </p:spTree>
    <p:extLst>
      <p:ext uri="{BB962C8B-B14F-4D97-AF65-F5344CB8AC3E}">
        <p14:creationId xmlns:p14="http://schemas.microsoft.com/office/powerpoint/2010/main" val="19813996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77099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5000" r="-5000"/>
          </a:stretch>
        </a:blipFill>
        <a:effectLst/>
      </p:bgPr>
    </p:bg>
    <p:spTree>
      <p:nvGrpSpPr>
        <p:cNvPr id="1" name=""/>
        <p:cNvGrpSpPr/>
        <p:nvPr/>
      </p:nvGrpSpPr>
      <p:grpSpPr>
        <a:xfrm>
          <a:off x="0" y="0"/>
          <a:ext cx="0" cy="0"/>
          <a:chOff x="0" y="0"/>
          <a:chExt cx="0" cy="0"/>
        </a:xfrm>
      </p:grpSpPr>
      <p:sp>
        <p:nvSpPr>
          <p:cNvPr id="6" name="Rounded Rectangle 5"/>
          <p:cNvSpPr/>
          <p:nvPr/>
        </p:nvSpPr>
        <p:spPr>
          <a:xfrm>
            <a:off x="914400" y="1981200"/>
            <a:ext cx="7543800" cy="4724400"/>
          </a:xfrm>
          <a:prstGeom prst="roundRect">
            <a:avLst/>
          </a:prstGeom>
          <a:solidFill>
            <a:schemeClr val="bg1">
              <a:lumMod val="95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sv-SE" sz="2800" b="1" i="1" spc="50" dirty="0">
                <a:ln w="11430"/>
                <a:solidFill>
                  <a:schemeClr val="tx1"/>
                </a:solidFill>
                <a:effectLst>
                  <a:outerShdw blurRad="76200" dist="50800" dir="5400000" algn="tl" rotWithShape="0">
                    <a:srgbClr val="000000">
                      <a:alpha val="65000"/>
                    </a:srgbClr>
                  </a:outerShdw>
                </a:effectLst>
              </a:rPr>
              <a:t>Seseorang yang mendirikan solat dengan sumpurna, akan sentiasa berada dalam keadaan bersih, iaitu: bersih diri dari segala kekotoran zahir dan bersih hati dari kekotoran batin, kerana seseorang yang hendak mendirikan solat adalah wajib membersihkan dirinya dari hadas besar dan hadas kecil, membersih tubuh badan, pakaian dan tempat solat dari najis yang tidak dimaafkan, serta membersihkan hati dari sifat riya</a:t>
            </a:r>
            <a:r>
              <a:rPr lang="sv-SE" sz="2800" b="1" i="1" spc="50">
                <a:ln w="11430"/>
                <a:solidFill>
                  <a:schemeClr val="tx1"/>
                </a:solidFill>
                <a:effectLst>
                  <a:outerShdw blurRad="76200" dist="50800" dir="5400000" algn="tl" rotWithShape="0">
                    <a:srgbClr val="000000">
                      <a:alpha val="65000"/>
                    </a:srgbClr>
                  </a:outerShdw>
                </a:effectLst>
              </a:rPr>
              <a:t>’, </a:t>
            </a:r>
            <a:r>
              <a:rPr lang="sv-SE" sz="2800" b="1" i="1" spc="50" smtClean="0">
                <a:ln w="11430"/>
                <a:solidFill>
                  <a:schemeClr val="tx1"/>
                </a:solidFill>
                <a:effectLst>
                  <a:outerShdw blurRad="76200" dist="50800" dir="5400000" algn="tl" rotWithShape="0">
                    <a:srgbClr val="000000">
                      <a:alpha val="65000"/>
                    </a:srgbClr>
                  </a:outerShdw>
                </a:effectLst>
              </a:rPr>
              <a:t>sum’ah</a:t>
            </a:r>
            <a:r>
              <a:rPr lang="sv-SE" sz="2800" b="1" i="1" spc="50" dirty="0">
                <a:ln w="11430"/>
                <a:solidFill>
                  <a:schemeClr val="tx1"/>
                </a:solidFill>
                <a:effectLst>
                  <a:outerShdw blurRad="76200" dist="50800" dir="5400000" algn="tl" rotWithShape="0">
                    <a:srgbClr val="000000">
                      <a:alpha val="65000"/>
                    </a:srgbClr>
                  </a:outerShdw>
                </a:effectLst>
              </a:rPr>
              <a:t>, ujub dan sebagainya. </a:t>
            </a:r>
            <a:endParaRPr lang="sv-SE" sz="28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Plaque 2"/>
          <p:cNvSpPr/>
          <p:nvPr/>
        </p:nvSpPr>
        <p:spPr>
          <a:xfrm>
            <a:off x="228600" y="152400"/>
            <a:ext cx="8610600" cy="838200"/>
          </a:xfrm>
          <a:prstGeom prst="plaque">
            <a:avLst>
              <a:gd name="adj" fmla="val 50000"/>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mendirikan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solat</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sempurna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menepati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kehendak</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syarak</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400" dirty="0"/>
          </a:p>
        </p:txBody>
      </p:sp>
      <p:sp>
        <p:nvSpPr>
          <p:cNvPr id="4" name="Oval 3"/>
          <p:cNvSpPr/>
          <p:nvPr/>
        </p:nvSpPr>
        <p:spPr>
          <a:xfrm>
            <a:off x="685800" y="1295400"/>
            <a:ext cx="7924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smtClean="0">
                <a:solidFill>
                  <a:srgbClr val="FF0000"/>
                </a:solidFill>
              </a:rPr>
              <a:t>Keempat</a:t>
            </a:r>
            <a:r>
              <a:rPr lang="en-US" sz="2400" b="1" dirty="0" smtClean="0">
                <a:solidFill>
                  <a:srgbClr val="FF0000"/>
                </a:solidFill>
              </a:rPr>
              <a:t> </a:t>
            </a:r>
            <a:r>
              <a:rPr lang="en-US" sz="2400" dirty="0" smtClean="0"/>
              <a:t>: </a:t>
            </a:r>
            <a:r>
              <a:rPr lang="es-ES" sz="2400" b="1" dirty="0" err="1"/>
              <a:t>Sentiasa</a:t>
            </a:r>
            <a:r>
              <a:rPr lang="es-ES" sz="2400" b="1" dirty="0"/>
              <a:t> </a:t>
            </a:r>
            <a:r>
              <a:rPr lang="es-ES" sz="2400" b="1" dirty="0" err="1"/>
              <a:t>dalam</a:t>
            </a:r>
            <a:r>
              <a:rPr lang="es-ES" sz="2400" b="1" dirty="0"/>
              <a:t> </a:t>
            </a:r>
            <a:r>
              <a:rPr lang="es-ES" sz="2400" b="1" dirty="0" err="1"/>
              <a:t>keadaan</a:t>
            </a:r>
            <a:r>
              <a:rPr lang="es-ES" sz="2400" b="1" dirty="0"/>
              <a:t> </a:t>
            </a:r>
            <a:r>
              <a:rPr lang="es-ES" sz="2400" b="1" dirty="0" err="1"/>
              <a:t>bersih</a:t>
            </a:r>
            <a:endParaRPr lang="en-US" sz="2400" dirty="0"/>
          </a:p>
        </p:txBody>
      </p:sp>
    </p:spTree>
    <p:extLst>
      <p:ext uri="{BB962C8B-B14F-4D97-AF65-F5344CB8AC3E}">
        <p14:creationId xmlns:p14="http://schemas.microsoft.com/office/powerpoint/2010/main" val="37161234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duotone>
              <a:prstClr val="black"/>
              <a:schemeClr val="tx2">
                <a:tint val="45000"/>
                <a:satMod val="400000"/>
              </a:schemeClr>
            </a:duotone>
          </a:blip>
          <a:srcRect/>
          <a:stretch>
            <a:fillRect t="-17000" b="-17000"/>
          </a:stretch>
        </a:blipFill>
        <a:effectLst/>
      </p:bgPr>
    </p:bg>
    <p:spTree>
      <p:nvGrpSpPr>
        <p:cNvPr id="1" name=""/>
        <p:cNvGrpSpPr/>
        <p:nvPr/>
      </p:nvGrpSpPr>
      <p:grpSpPr>
        <a:xfrm>
          <a:off x="0" y="0"/>
          <a:ext cx="0" cy="0"/>
          <a:chOff x="0" y="0"/>
          <a:chExt cx="0" cy="0"/>
        </a:xfrm>
      </p:grpSpPr>
      <p:sp>
        <p:nvSpPr>
          <p:cNvPr id="6" name="Rounded Rectangle 5"/>
          <p:cNvSpPr/>
          <p:nvPr/>
        </p:nvSpPr>
        <p:spPr>
          <a:xfrm>
            <a:off x="517223" y="3352799"/>
            <a:ext cx="8343900" cy="225320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sv-SE" sz="4000" b="1" i="1" spc="50" dirty="0">
                <a:ln w="11430"/>
                <a:solidFill>
                  <a:schemeClr val="tx1"/>
                </a:solidFill>
                <a:effectLst>
                  <a:outerShdw blurRad="76200" dist="50800" dir="5400000" algn="tl" rotWithShape="0">
                    <a:srgbClr val="000000">
                      <a:alpha val="65000"/>
                    </a:srgbClr>
                  </a:outerShdw>
                </a:effectLst>
              </a:rPr>
              <a:t>Yang </a:t>
            </a:r>
            <a:r>
              <a:rPr lang="sv-SE" sz="4000" b="1" i="1" spc="50" dirty="0" smtClean="0">
                <a:ln w="11430"/>
                <a:solidFill>
                  <a:schemeClr val="tx1"/>
                </a:solidFill>
                <a:effectLst>
                  <a:outerShdw blurRad="76200" dist="50800" dir="5400000" algn="tl" rotWithShape="0">
                    <a:srgbClr val="000000">
                      <a:alpha val="65000"/>
                    </a:srgbClr>
                  </a:outerShdw>
                </a:effectLst>
              </a:rPr>
              <a:t>bermaksud : </a:t>
            </a:r>
            <a:r>
              <a:rPr lang="sv-SE" sz="4000" b="1" i="1" spc="50" dirty="0">
                <a:ln w="11430"/>
                <a:solidFill>
                  <a:srgbClr val="002060"/>
                </a:solidFill>
                <a:effectLst>
                  <a:outerShdw blurRad="76200" dist="50800" dir="5400000" algn="tl" rotWithShape="0">
                    <a:srgbClr val="000000">
                      <a:alpha val="65000"/>
                    </a:srgbClr>
                  </a:outerShdw>
                </a:effectLst>
              </a:rPr>
              <a:t>Tidak diterima solat tanpa bersuci</a:t>
            </a:r>
          </a:p>
        </p:txBody>
      </p:sp>
      <p:sp>
        <p:nvSpPr>
          <p:cNvPr id="3" name="Plaque 2"/>
          <p:cNvSpPr/>
          <p:nvPr/>
        </p:nvSpPr>
        <p:spPr>
          <a:xfrm>
            <a:off x="228600" y="152400"/>
            <a:ext cx="8610600" cy="762000"/>
          </a:xfrm>
          <a:prstGeom prst="plaque">
            <a:avLst>
              <a:gd name="adj" fmla="val 50000"/>
            </a:avLst>
          </a:prstGeom>
          <a:blipFill>
            <a:blip r:embed="rId3">
              <a:duotone>
                <a:prstClr val="black"/>
                <a:schemeClr val="accent1">
                  <a:tint val="45000"/>
                  <a:satMod val="400000"/>
                </a:schemeClr>
              </a:duotone>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SAW</a:t>
            </a:r>
            <a:endParaRPr lang="en-US" sz="3200" dirty="0"/>
          </a:p>
        </p:txBody>
      </p:sp>
      <p:sp>
        <p:nvSpPr>
          <p:cNvPr id="5" name="Rectangle 4"/>
          <p:cNvSpPr/>
          <p:nvPr/>
        </p:nvSpPr>
        <p:spPr>
          <a:xfrm>
            <a:off x="304800" y="1600200"/>
            <a:ext cx="8284640" cy="1323439"/>
          </a:xfrm>
          <a:prstGeom prst="rect">
            <a:avLst/>
          </a:prstGeom>
        </p:spPr>
        <p:txBody>
          <a:bodyPr wrap="none">
            <a:spAutoFit/>
            <a:scene3d>
              <a:camera prst="orthographicFront"/>
              <a:lightRig rig="soft" dir="tl">
                <a:rot lat="0" lon="0" rev="0"/>
              </a:lightRig>
            </a:scene3d>
            <a:sp3d extrusionH="57150" contourW="25400" prstMaterial="matte">
              <a:bevelT w="25400" h="55880" prst="angle"/>
              <a:contourClr>
                <a:schemeClr val="accent2">
                  <a:tint val="20000"/>
                </a:schemeClr>
              </a:contourClr>
            </a:sp3d>
          </a:bodyPr>
          <a:lstStyle/>
          <a:p>
            <a:r>
              <a:rPr lang="ar-SA"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لَا تُقْبَلُ صَلَاةٌ بِغَيْرِ طُهُورٍ</a:t>
            </a:r>
            <a:endParaRPr lang="en-US"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Rectangle 6"/>
          <p:cNvSpPr/>
          <p:nvPr/>
        </p:nvSpPr>
        <p:spPr>
          <a:xfrm>
            <a:off x="6892290" y="6105406"/>
            <a:ext cx="1646605" cy="369332"/>
          </a:xfrm>
          <a:prstGeom prst="rect">
            <a:avLst/>
          </a:prstGeom>
        </p:spPr>
        <p:txBody>
          <a:bodyPr wrap="none">
            <a:spAutoFit/>
          </a:bodyPr>
          <a:lstStyle/>
          <a:p>
            <a:r>
              <a:rPr lang="en-US" b="1" dirty="0"/>
              <a:t> </a:t>
            </a:r>
            <a:r>
              <a:rPr lang="en-US" b="1" dirty="0" smtClean="0"/>
              <a:t>( H.R Muslim ) </a:t>
            </a:r>
            <a:endParaRPr lang="en-US" b="1" dirty="0"/>
          </a:p>
        </p:txBody>
      </p:sp>
    </p:spTree>
    <p:extLst>
      <p:ext uri="{BB962C8B-B14F-4D97-AF65-F5344CB8AC3E}">
        <p14:creationId xmlns:p14="http://schemas.microsoft.com/office/powerpoint/2010/main" val="34551615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duotone>
              <a:prstClr val="black"/>
              <a:schemeClr val="tx2">
                <a:tint val="45000"/>
                <a:satMod val="400000"/>
              </a:schemeClr>
            </a:duotone>
          </a:blip>
          <a:srcRect/>
          <a:stretch>
            <a:fillRect t="-17000" b="-17000"/>
          </a:stretch>
        </a:blipFill>
        <a:effectLst/>
      </p:bgPr>
    </p:bg>
    <p:spTree>
      <p:nvGrpSpPr>
        <p:cNvPr id="1" name=""/>
        <p:cNvGrpSpPr/>
        <p:nvPr/>
      </p:nvGrpSpPr>
      <p:grpSpPr>
        <a:xfrm>
          <a:off x="0" y="0"/>
          <a:ext cx="0" cy="0"/>
          <a:chOff x="0" y="0"/>
          <a:chExt cx="0" cy="0"/>
        </a:xfrm>
      </p:grpSpPr>
      <p:sp>
        <p:nvSpPr>
          <p:cNvPr id="6" name="Rounded Rectangle 5"/>
          <p:cNvSpPr/>
          <p:nvPr/>
        </p:nvSpPr>
        <p:spPr>
          <a:xfrm>
            <a:off x="461010" y="1764269"/>
            <a:ext cx="8343900" cy="434113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sv-SE" sz="3200" b="1" i="1" spc="50" dirty="0">
                <a:ln w="11430"/>
                <a:solidFill>
                  <a:schemeClr val="tx1"/>
                </a:solidFill>
                <a:effectLst>
                  <a:outerShdw blurRad="76200" dist="50800" dir="5400000" algn="tl" rotWithShape="0">
                    <a:srgbClr val="000000">
                      <a:alpha val="65000"/>
                    </a:srgbClr>
                  </a:outerShdw>
                </a:effectLst>
              </a:rPr>
              <a:t>Yang </a:t>
            </a:r>
            <a:r>
              <a:rPr lang="sv-SE" sz="3200" b="1" i="1" spc="50" dirty="0" smtClean="0">
                <a:ln w="11430"/>
                <a:solidFill>
                  <a:schemeClr val="tx1"/>
                </a:solidFill>
                <a:effectLst>
                  <a:outerShdw blurRad="76200" dist="50800" dir="5400000" algn="tl" rotWithShape="0">
                    <a:srgbClr val="000000">
                      <a:alpha val="65000"/>
                    </a:srgbClr>
                  </a:outerShdw>
                </a:effectLst>
              </a:rPr>
              <a:t>bermaksud : </a:t>
            </a:r>
            <a:r>
              <a:rPr lang="sv-SE" sz="3200" b="1" i="1" spc="50" dirty="0">
                <a:ln w="11430"/>
                <a:solidFill>
                  <a:srgbClr val="002060"/>
                </a:solidFill>
                <a:effectLst>
                  <a:outerShdw blurRad="76200" dist="50800" dir="5400000" algn="tl" rotWithShape="0">
                    <a:srgbClr val="000000">
                      <a:alpha val="65000"/>
                    </a:srgbClr>
                  </a:outerShdw>
                </a:effectLst>
              </a:rPr>
              <a:t>Allah Taala berfirman: Aku terkaya daripada dipersekutukan, sesiapa yang melakukan sesuatu amal yang mempersekutukan Aku dengan yang lain, Aku akan membiarkannya bersama dengan yang disekutukannya (Aku tidak akan menerima amalannya)</a:t>
            </a:r>
          </a:p>
        </p:txBody>
      </p:sp>
      <p:sp>
        <p:nvSpPr>
          <p:cNvPr id="3" name="Plaque 2"/>
          <p:cNvSpPr/>
          <p:nvPr/>
        </p:nvSpPr>
        <p:spPr>
          <a:xfrm>
            <a:off x="228600" y="152400"/>
            <a:ext cx="8610600" cy="762000"/>
          </a:xfrm>
          <a:prstGeom prst="plaque">
            <a:avLst>
              <a:gd name="adj" fmla="val 50000"/>
            </a:avLst>
          </a:prstGeom>
          <a:blipFill>
            <a:blip r:embed="rId3">
              <a:duotone>
                <a:prstClr val="black"/>
                <a:schemeClr val="accent1">
                  <a:tint val="45000"/>
                  <a:satMod val="400000"/>
                </a:schemeClr>
              </a:duotone>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SAW</a:t>
            </a:r>
            <a:endParaRPr lang="en-US" sz="3200" dirty="0"/>
          </a:p>
        </p:txBody>
      </p:sp>
      <p:sp>
        <p:nvSpPr>
          <p:cNvPr id="5" name="Rectangle 4"/>
          <p:cNvSpPr/>
          <p:nvPr/>
        </p:nvSpPr>
        <p:spPr>
          <a:xfrm>
            <a:off x="3520641" y="1065550"/>
            <a:ext cx="2026517" cy="523220"/>
          </a:xfrm>
          <a:prstGeom prst="rect">
            <a:avLst/>
          </a:prstGeom>
          <a:solidFill>
            <a:srgbClr val="FF0000">
              <a:alpha val="46000"/>
            </a:srgbClr>
          </a:solidFill>
        </p:spPr>
        <p:txBody>
          <a:bodyPr wrap="none">
            <a:spAutoFit/>
            <a:scene3d>
              <a:camera prst="orthographicFront"/>
              <a:lightRig rig="soft" dir="tl">
                <a:rot lat="0" lon="0" rev="0"/>
              </a:lightRig>
            </a:scene3d>
            <a:sp3d extrusionH="57150" contourW="25400" prstMaterial="matte">
              <a:bevelT w="25400" h="55880" prst="angle"/>
              <a:contourClr>
                <a:schemeClr val="accent2">
                  <a:tint val="20000"/>
                </a:schemeClr>
              </a:contourClr>
            </a:sp3d>
          </a:bodyPr>
          <a:lstStyle/>
          <a:p>
            <a:r>
              <a:rPr lang="en-US" sz="2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Hadis</a:t>
            </a: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Qudsi</a:t>
            </a:r>
            <a:endPar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Rectangle 6"/>
          <p:cNvSpPr/>
          <p:nvPr/>
        </p:nvSpPr>
        <p:spPr>
          <a:xfrm>
            <a:off x="6892290" y="6105406"/>
            <a:ext cx="1646605" cy="369332"/>
          </a:xfrm>
          <a:prstGeom prst="rect">
            <a:avLst/>
          </a:prstGeom>
        </p:spPr>
        <p:txBody>
          <a:bodyPr wrap="none">
            <a:spAutoFit/>
          </a:bodyPr>
          <a:lstStyle/>
          <a:p>
            <a:r>
              <a:rPr lang="en-US" b="1" dirty="0"/>
              <a:t> </a:t>
            </a:r>
            <a:r>
              <a:rPr lang="en-US" b="1" dirty="0" smtClean="0"/>
              <a:t>( H.R Muslim ) </a:t>
            </a:r>
            <a:endParaRPr lang="en-US" b="1" dirty="0"/>
          </a:p>
        </p:txBody>
      </p:sp>
    </p:spTree>
    <p:extLst>
      <p:ext uri="{BB962C8B-B14F-4D97-AF65-F5344CB8AC3E}">
        <p14:creationId xmlns:p14="http://schemas.microsoft.com/office/powerpoint/2010/main" val="2366107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5000"/>
            <a:lum/>
          </a:blip>
          <a:srcRect/>
          <a:stretch>
            <a:fillRect l="-5000" r="-5000"/>
          </a:stretch>
        </a:blipFill>
        <a:effectLst/>
      </p:bgPr>
    </p:bg>
    <p:spTree>
      <p:nvGrpSpPr>
        <p:cNvPr id="1" name=""/>
        <p:cNvGrpSpPr/>
        <p:nvPr/>
      </p:nvGrpSpPr>
      <p:grpSpPr>
        <a:xfrm>
          <a:off x="0" y="0"/>
          <a:ext cx="0" cy="0"/>
          <a:chOff x="0" y="0"/>
          <a:chExt cx="0" cy="0"/>
        </a:xfrm>
      </p:grpSpPr>
      <p:sp>
        <p:nvSpPr>
          <p:cNvPr id="4" name="Cloud Callout 3"/>
          <p:cNvSpPr/>
          <p:nvPr/>
        </p:nvSpPr>
        <p:spPr>
          <a:xfrm>
            <a:off x="1447800" y="228600"/>
            <a:ext cx="6096000" cy="685800"/>
          </a:xfrm>
          <a:prstGeom prst="cloudCallout">
            <a:avLst>
              <a:gd name="adj1" fmla="val -1810"/>
              <a:gd name="adj2" fmla="val 131530"/>
            </a:avLst>
          </a:prstGeom>
          <a:blipFill>
            <a:blip r:embed="rId3">
              <a:duotone>
                <a:prstClr val="black"/>
                <a:schemeClr val="accent2">
                  <a:tint val="45000"/>
                  <a:satMod val="400000"/>
                </a:schemeClr>
              </a:duotone>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Kesimpulan</a:t>
            </a:r>
            <a:endParaRPr lang="en-US" sz="3200" dirty="0"/>
          </a:p>
        </p:txBody>
      </p:sp>
      <p:sp>
        <p:nvSpPr>
          <p:cNvPr id="2" name="Cloud 1"/>
          <p:cNvSpPr/>
          <p:nvPr/>
        </p:nvSpPr>
        <p:spPr>
          <a:xfrm>
            <a:off x="210787" y="1219200"/>
            <a:ext cx="8693727" cy="5410200"/>
          </a:xfrm>
          <a:prstGeom prst="cloud">
            <a:avLst/>
          </a:prstGeom>
          <a:solidFill>
            <a:srgbClr val="7030A0">
              <a:alpha val="6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Seseorang yang mendirikan solat dengan sempurna in sya Allah akan mendapat kesejahteraan hidup di dunia dan akhirat. Ini adalah kerana ia sentiasa hidup dalam keadaan mengingati Allah, mentauhidkan Allah, menyerahkan diri kepada Allah, dan menerima segala ketentuan Allah, serta sentiasa tenang jiwanya kerana mendapat hidayah petunjuk dari Allah. </a:t>
            </a:r>
            <a:endParaRPr lang="en-US" sz="2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val="1081353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477952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40970" y="228600"/>
            <a:ext cx="8869680" cy="6414981"/>
          </a:xfrm>
          <a:prstGeom prst="rect">
            <a:avLst/>
          </a:prstGeom>
          <a:solidFill>
            <a:schemeClr val="bg1">
              <a:lumMod val="85000"/>
              <a:alpha val="73000"/>
            </a:schemeClr>
          </a:solidFill>
        </p:spPr>
        <p:txBody>
          <a:bodyPr wrap="square">
            <a:prstTxWarp prst="textPlain">
              <a:avLst/>
            </a:prstTxWarp>
            <a:spAutoFit/>
          </a:bodyPr>
          <a:lstStyle/>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بَارَكَ اللهُ لِي وَلَكُمْ فِي الْقُرْآنِ الْعَظِيْمِ.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en-US" sz="4000"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Arial" panose="020B0604020202020204" pitchFamily="34" charset="0"/>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وَنَفَعَنِي وَاِيِّاكُمْ بِمَا فِيْهِ مِنَ الآيَاتِ وَالذِّكْرِ الْحَكِيْمِ.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وَتَقَبَّلَ الله مِنِّي وَمِنْكُمْ تِلاوَتَهُ اِنَّهُ هُوَ السَّمِيْعُ الْعَلِيْمُ.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أقُوْلُ قَوْلِي هَذا وَأَسْتَغْفِرُ اللهَ الْعَظِيْمَ لِيْ </a:t>
            </a: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وَلَكُمْ</a:t>
            </a:r>
            <a:endParaRPr lang="en-US"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وَلِسَائِرِ الْمُسْلِمِيْنَ </a:t>
            </a: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وَالْمُسْلِمَاتِ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وَالْمُؤْمِنِيْنَ </a:t>
            </a: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وَالْمُؤْمِنَاتِ</a:t>
            </a:r>
            <a:endParaRPr lang="en-US"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فَاسْتَغْفِرُوْهُ إنَّهُ هُوَ الْغَفُوْرُ الرَّحِيْمُ.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68340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l="-8000" t="-1000" r="-14000" b="-7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smtClean="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endPar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a:t>
            </a:r>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أَستَغفِرُ اللهَ» </a:t>
            </a:r>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a:t>
            </a:r>
            <a:r>
              <a:rPr lang="ar-SA" sz="115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endPar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2599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l="-16000" r="-16000"/>
          </a:stretch>
        </a:blipFill>
        <a:effectLst/>
      </p:bgPr>
    </p:bg>
    <p:spTree>
      <p:nvGrpSpPr>
        <p:cNvPr id="1" name=""/>
        <p:cNvGrpSpPr/>
        <p:nvPr/>
      </p:nvGrpSpPr>
      <p:grpSpPr>
        <a:xfrm>
          <a:off x="0" y="0"/>
          <a:ext cx="0" cy="0"/>
          <a:chOff x="0" y="0"/>
          <a:chExt cx="0" cy="0"/>
        </a:xfrm>
      </p:grpSpPr>
      <p:sp>
        <p:nvSpPr>
          <p:cNvPr id="3" name="Rectangle 2"/>
          <p:cNvSpPr/>
          <p:nvPr/>
        </p:nvSpPr>
        <p:spPr>
          <a:xfrm>
            <a:off x="297712" y="990600"/>
            <a:ext cx="8610600" cy="1754326"/>
          </a:xfrm>
          <a:prstGeom prst="rect">
            <a:avLst/>
          </a:prstGeom>
          <a:solidFill>
            <a:schemeClr val="accent2">
              <a:lumMod val="50000"/>
              <a:alpha val="55000"/>
            </a:scheme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وَأَشْهَدُ أَنْ لَا إِلَهَ إِلَّا اللهُ الْوَاحِدُ الْقَهَّارُ. وَأَشْهَدُ أَنَّ مُحَمَّدًا عَبْدُهُ وَرَسُوْلُهُ الْمُخْتَارُ</a:t>
            </a:r>
          </a:p>
        </p:txBody>
      </p:sp>
      <p:sp>
        <p:nvSpPr>
          <p:cNvPr id="5" name="TextBox 4"/>
          <p:cNvSpPr txBox="1"/>
          <p:nvPr/>
        </p:nvSpPr>
        <p:spPr>
          <a:xfrm>
            <a:off x="297712" y="3076813"/>
            <a:ext cx="8610600" cy="3323987"/>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Allah</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yang </a:t>
            </a:r>
            <a:r>
              <a:rPr lang="en-US" sz="30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Lagi</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Kuasa</a:t>
            </a:r>
            <a:endPar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endPar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an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30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30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yang </a:t>
            </a:r>
            <a:r>
              <a:rPr lang="en-US" sz="30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terpilih</a:t>
            </a:r>
            <a:endPar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766216" y="146463"/>
            <a:ext cx="7805790"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l="-16000" r="-16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4000" b="1" dirty="0" err="1"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S.W.T</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16000" r="-16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a:r>
              <a:rPr lang="ar-SA" sz="6000" b="1" dirty="0" smtClean="0">
                <a:solidFill>
                  <a:srgbClr val="FFFF00"/>
                </a:solidFill>
                <a:effectLst>
                  <a:glow rad="101600">
                    <a:schemeClr val="tx1">
                      <a:alpha val="60000"/>
                    </a:schemeClr>
                  </a:glow>
                </a:effectLst>
                <a:cs typeface="Traditional Arabic" pitchFamily="2" charset="-78"/>
              </a:rPr>
              <a:t>وَأَشْهَدُ أَن لآ إِلَهَ إِلاَّ اللهُ وَحْدَهُ لاَ شَرِيْكَ لَهُ، </a:t>
            </a:r>
            <a:r>
              <a:rPr lang="ar-SA" sz="6000" b="1" dirty="0">
                <a:solidFill>
                  <a:srgbClr val="FFFF00"/>
                </a:solidFill>
                <a:effectLst>
                  <a:glow rad="101600">
                    <a:schemeClr val="tx1">
                      <a:alpha val="60000"/>
                    </a:schemeClr>
                  </a:glow>
                </a:effectLst>
                <a:cs typeface="Traditional Arabic" pitchFamily="2" charset="-78"/>
              </a:rPr>
              <a:t>وَأَشْهَدُ أَنَّ سَيِّدَنَا مُحَمَّدًا عَبْدُهُ وَرَسُوْلُهُ</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4000"/>
            <a:lum/>
          </a:blip>
          <a:srcRect/>
          <a:stretch>
            <a:fillRect l="-16000" r="-16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accent6">
              <a:lumMod val="60000"/>
              <a:lumOff val="40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l="-16000" r="-16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l="-17000" r="-17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rgbClr val="33CC33">
                  <a:shade val="30000"/>
                  <a:satMod val="115000"/>
                  <a:alpha val="37000"/>
                  <a:lumMod val="98000"/>
                  <a:lumOff val="2000"/>
                </a:srgbClr>
              </a:gs>
              <a:gs pos="50000">
                <a:srgbClr val="33CC33">
                  <a:shade val="67500"/>
                  <a:satMod val="115000"/>
                  <a:alpha val="62000"/>
                </a:srgbClr>
              </a:gs>
              <a:gs pos="100000">
                <a:srgbClr val="33CC33">
                  <a:shade val="100000"/>
                  <a:satMod val="115000"/>
                  <a:alpha val="39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Memperbanyakkan</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ucapan</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43000"/>
            <a:ext cx="8610601" cy="5286388"/>
          </a:xfrm>
          <a:prstGeom prst="rect">
            <a:avLst/>
          </a:prstGeom>
          <a:solidFill>
            <a:schemeClr val="tx1">
              <a:alpha val="32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3002760" y="186328"/>
            <a:ext cx="3214679" cy="785794"/>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srgbClr val="FF0000"/>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srgbClr val="FF0000"/>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وَالْفَحْشَاءَ</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7591117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a:t>
            </a:r>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9025067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7544631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l="-16000" r="-16000"/>
          </a:stretch>
        </a:blipFill>
        <a:effectLst/>
      </p:bgPr>
    </p:bg>
    <p:spTree>
      <p:nvGrpSpPr>
        <p:cNvPr id="1" name=""/>
        <p:cNvGrpSpPr/>
        <p:nvPr/>
      </p:nvGrpSpPr>
      <p:grpSpPr>
        <a:xfrm>
          <a:off x="0" y="0"/>
          <a:ext cx="0" cy="0"/>
          <a:chOff x="0" y="0"/>
          <a:chExt cx="0" cy="0"/>
        </a:xfrm>
      </p:grpSpPr>
      <p:sp>
        <p:nvSpPr>
          <p:cNvPr id="3" name="Rectangle 2"/>
          <p:cNvSpPr/>
          <p:nvPr/>
        </p:nvSpPr>
        <p:spPr>
          <a:xfrm>
            <a:off x="107185" y="1143000"/>
            <a:ext cx="8915400" cy="2123658"/>
          </a:xfrm>
          <a:prstGeom prst="rect">
            <a:avLst/>
          </a:prstGeom>
          <a:solidFill>
            <a:srgbClr val="002060">
              <a:alpha val="48000"/>
            </a:srgb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اَللَّهُمَّ صَلِّ وَسَلِّمْ عَلَى سَيِّدِنَا وَحَبِيْبِنَا مُحَمَّدٍ سَيِّدِ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الْأَبْرَارِ</a:t>
            </a:r>
            <a:endParaRPr lang="en-US"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وَعَلَى آلِهِ وَأَصْحَابِهِ الْأَطْهَارِ، وَالتَّابِعِيْنَ وَتَابِعِيْهِمْ بِإِحْسَانٍ إِلَى يَوْمِ الْقَرَارِ</a:t>
            </a:r>
          </a:p>
        </p:txBody>
      </p:sp>
      <p:sp>
        <p:nvSpPr>
          <p:cNvPr id="4" name="TextBox 3"/>
          <p:cNvSpPr txBox="1"/>
          <p:nvPr/>
        </p:nvSpPr>
        <p:spPr>
          <a:xfrm>
            <a:off x="107184" y="3352800"/>
            <a:ext cx="8915399" cy="3539430"/>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kekasih</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penghulu</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sekelian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berbakti</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luhur</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tabi’in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orang yang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mengikut</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mereka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dengan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baik</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Kiamat</a:t>
            </a:r>
            <a:endPar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rotWithShape="1">
          <a:blip r:embed="rId2">
            <a:extLst>
              <a:ext uri="{28A0092B-C50C-407E-A947-70E740481C1C}">
                <a14:useLocalDpi xmlns:a14="http://schemas.microsoft.com/office/drawing/2010/main" val="0"/>
              </a:ext>
            </a:extLst>
          </a:blip>
          <a:srcRect l="-2420" t="913" r="23388" b="10490"/>
          <a:stretch/>
        </p:blipFill>
        <p:spPr>
          <a:xfrm>
            <a:off x="-228600" y="0"/>
            <a:ext cx="9372600" cy="6858000"/>
          </a:xfrm>
          <a:prstGeom prst="rect">
            <a:avLst/>
          </a:prstGeom>
          <a:ln>
            <a:noFill/>
          </a:ln>
          <a:effectLst>
            <a:outerShdw blurRad="50800" dist="38100" dir="2700000" algn="tl" rotWithShape="0">
              <a:prstClr val="black">
                <a:alpha val="40000"/>
              </a:prstClr>
            </a:outerShdw>
            <a:softEdge rad="112500"/>
          </a:effectLst>
        </p:spPr>
      </p:pic>
      <p:sp>
        <p:nvSpPr>
          <p:cNvPr id="7" name="Rectangle 6"/>
          <p:cNvSpPr/>
          <p:nvPr/>
        </p:nvSpPr>
        <p:spPr>
          <a:xfrm>
            <a:off x="152400" y="1015663"/>
            <a:ext cx="8866909" cy="5632311"/>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2400" b="1" dirty="0">
                <a:solidFill>
                  <a:schemeClr val="bg1">
                    <a:lumMod val="50000"/>
                  </a:schemeClr>
                </a:solidFill>
              </a:rPr>
              <a:t>Ya Allah selamatkan kami dan seluruh ummah Islam di mana jua mereka berada. Satukanlah persaudaraan dan perpaduan ummat Islam dengan ikatan yang erat dan kukuh. Mantapkanlah  iman kami dan teguhkanlah pegangan kami menurut ahli sunnah wal jamaah, peliharakanlah kami dari amalan dan pegangan aqidah yang menyeleweng. </a:t>
            </a:r>
            <a:endParaRPr lang="ms-MY" sz="2400" b="1" dirty="0" smtClean="0">
              <a:solidFill>
                <a:schemeClr val="bg1">
                  <a:lumMod val="50000"/>
                </a:schemeClr>
              </a:solidFill>
            </a:endParaRPr>
          </a:p>
          <a:p>
            <a:pPr algn="just"/>
            <a:endParaRPr lang="ms-MY" sz="2400" b="1" dirty="0">
              <a:solidFill>
                <a:schemeClr val="bg1">
                  <a:lumMod val="50000"/>
                </a:schemeClr>
              </a:solidFill>
            </a:endParaRPr>
          </a:p>
          <a:p>
            <a:pPr algn="just"/>
            <a:r>
              <a:rPr lang="ms-MY" sz="2400" b="1" dirty="0">
                <a:solidFill>
                  <a:schemeClr val="bg1">
                    <a:lumMod val="50000"/>
                  </a:schemeClr>
                </a:solidFill>
              </a:rPr>
              <a:t>Ya Allah! Kurniakanlah kepada kami rezeki yang halal lagi diberkati</a:t>
            </a:r>
            <a:r>
              <a:rPr lang="ms-MY" sz="2400" b="1" dirty="0" smtClean="0">
                <a:solidFill>
                  <a:schemeClr val="bg1">
                    <a:lumMod val="50000"/>
                  </a:schemeClr>
                </a:solidFill>
              </a:rPr>
              <a:t>, jauhilah </a:t>
            </a:r>
            <a:r>
              <a:rPr lang="ms-MY" sz="2400" b="1" dirty="0">
                <a:solidFill>
                  <a:schemeClr val="bg1">
                    <a:lumMod val="50000"/>
                  </a:schemeClr>
                </a:solidFill>
              </a:rPr>
              <a:t>kami daripada perbuatan rasuah dan salah guna kuasa kerana </a:t>
            </a:r>
            <a:r>
              <a:rPr lang="ms-MY" sz="2400" b="1" dirty="0" smtClean="0">
                <a:solidFill>
                  <a:schemeClr val="bg1">
                    <a:lumMod val="50000"/>
                  </a:schemeClr>
                </a:solidFill>
              </a:rPr>
              <a:t>ini adalah </a:t>
            </a:r>
            <a:r>
              <a:rPr lang="ms-MY" sz="2400" b="1" dirty="0">
                <a:solidFill>
                  <a:schemeClr val="bg1">
                    <a:lumMod val="50000"/>
                  </a:schemeClr>
                </a:solidFill>
              </a:rPr>
              <a:t>suatu </a:t>
            </a:r>
            <a:r>
              <a:rPr lang="ms-MY" sz="2400" b="1" dirty="0" smtClean="0">
                <a:solidFill>
                  <a:schemeClr val="bg1">
                    <a:lumMod val="50000"/>
                  </a:schemeClr>
                </a:solidFill>
              </a:rPr>
              <a:t>perbuatan khianat </a:t>
            </a:r>
            <a:r>
              <a:rPr lang="ms-MY" sz="2400" b="1" dirty="0">
                <a:solidFill>
                  <a:schemeClr val="bg1">
                    <a:lumMod val="50000"/>
                  </a:schemeClr>
                </a:solidFill>
              </a:rPr>
              <a:t>kepada amanah yang </a:t>
            </a:r>
            <a:r>
              <a:rPr lang="ms-MY" sz="2400" b="1" dirty="0" smtClean="0">
                <a:solidFill>
                  <a:schemeClr val="bg1">
                    <a:lumMod val="50000"/>
                  </a:schemeClr>
                </a:solidFill>
              </a:rPr>
              <a:t>diberikan</a:t>
            </a:r>
          </a:p>
          <a:p>
            <a:pPr algn="just"/>
            <a:endParaRPr lang="ms-MY" sz="2400" b="1" dirty="0">
              <a:solidFill>
                <a:schemeClr val="bg1">
                  <a:lumMod val="50000"/>
                </a:schemeClr>
              </a:solidFill>
            </a:endParaRPr>
          </a:p>
          <a:p>
            <a:pPr algn="just"/>
            <a:r>
              <a:rPr lang="ms-MY" sz="2400" b="1" dirty="0">
                <a:solidFill>
                  <a:schemeClr val="bg1">
                    <a:lumMod val="50000"/>
                  </a:schemeClr>
                </a:solidFill>
              </a:rPr>
              <a:t>Ya Allah, bantu dan kasihilah kami </a:t>
            </a:r>
            <a:r>
              <a:rPr lang="ms-MY" sz="2400" b="1" dirty="0" smtClean="0">
                <a:solidFill>
                  <a:schemeClr val="bg1">
                    <a:lumMod val="50000"/>
                  </a:schemeClr>
                </a:solidFill>
              </a:rPr>
              <a:t>dan </a:t>
            </a:r>
            <a:r>
              <a:rPr lang="ms-MY" sz="2400" b="1" dirty="0">
                <a:solidFill>
                  <a:schemeClr val="bg1">
                    <a:lumMod val="50000"/>
                  </a:schemeClr>
                </a:solidFill>
              </a:rPr>
              <a:t>seluruh ummat Islam dari </a:t>
            </a:r>
            <a:r>
              <a:rPr lang="ms-MY" sz="2400" b="1" dirty="0" smtClean="0">
                <a:solidFill>
                  <a:schemeClr val="bg1">
                    <a:lumMod val="50000"/>
                  </a:schemeClr>
                </a:solidFill>
              </a:rPr>
              <a:t>kesusahan, wabak </a:t>
            </a:r>
            <a:r>
              <a:rPr lang="ms-MY" sz="2400" b="1" dirty="0">
                <a:solidFill>
                  <a:schemeClr val="bg1">
                    <a:lumMod val="50000"/>
                  </a:schemeClr>
                </a:solidFill>
              </a:rPr>
              <a:t>dan bala bencana. Lenyapkanlah </a:t>
            </a:r>
            <a:r>
              <a:rPr lang="ms-MY" sz="2400" b="1" dirty="0" smtClean="0">
                <a:solidFill>
                  <a:schemeClr val="bg1">
                    <a:lumMod val="50000"/>
                  </a:schemeClr>
                </a:solidFill>
              </a:rPr>
              <a:t>wabak </a:t>
            </a:r>
            <a:r>
              <a:rPr lang="ms-MY" sz="2400" b="1" dirty="0">
                <a:solidFill>
                  <a:schemeClr val="bg1">
                    <a:lumMod val="50000"/>
                  </a:schemeClr>
                </a:solidFill>
              </a:rPr>
              <a:t>covid 19 dari bumiMu ini Ya Allah.. Ya Rahman.. Ya Rahim..</a:t>
            </a:r>
          </a:p>
        </p:txBody>
      </p:sp>
      <p:sp>
        <p:nvSpPr>
          <p:cNvPr id="4" name="Rectangle 3"/>
          <p:cNvSpPr/>
          <p:nvPr/>
        </p:nvSpPr>
        <p:spPr>
          <a:xfrm>
            <a:off x="0" y="0"/>
            <a:ext cx="3048000" cy="1015663"/>
          </a:xfrm>
          <a:prstGeom prst="rect">
            <a:avLst/>
          </a:prstGeom>
          <a:noFill/>
        </p:spPr>
        <p:txBody>
          <a:bodyPr wrap="square" lIns="91440" tIns="45720" rIns="91440" bIns="45720">
            <a:spAutoFit/>
          </a:bodyPr>
          <a:lstStyle/>
          <a:p>
            <a:pPr algn="ctr"/>
            <a:r>
              <a:rPr lang="en-US" sz="6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endParaRPr lang="en-US" sz="6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1424240204"/>
      </p:ext>
    </p:extLst>
  </p:cSld>
  <p:clrMapOvr>
    <a:masterClrMapping/>
  </p:clrMapOvr>
  <p:transition spd="slow">
    <p:randomBar dir="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8000"/>
            <a:lum/>
          </a:blip>
          <a:srcRect/>
          <a:stretch>
            <a:fillRect l="-8000" r="-8000"/>
          </a:stretch>
        </a:blipFill>
        <a:effectLst/>
      </p:bgPr>
    </p:bg>
    <p:spTree>
      <p:nvGrpSpPr>
        <p:cNvPr id="1" name=""/>
        <p:cNvGrpSpPr/>
        <p:nvPr/>
      </p:nvGrpSpPr>
      <p:grpSpPr>
        <a:xfrm>
          <a:off x="0" y="0"/>
          <a:ext cx="0" cy="0"/>
          <a:chOff x="0" y="0"/>
          <a:chExt cx="0" cy="0"/>
        </a:xfrm>
      </p:grpSpPr>
      <p:sp>
        <p:nvSpPr>
          <p:cNvPr id="5" name="Text Box 60"/>
          <p:cNvSpPr txBox="1">
            <a:spLocks noChangeArrowheads="1"/>
          </p:cNvSpPr>
          <p:nvPr/>
        </p:nvSpPr>
        <p:spPr bwMode="auto">
          <a:xfrm>
            <a:off x="228600" y="1143000"/>
            <a:ext cx="8735886" cy="5201424"/>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آتِنَا فِي الدُّنْيَا حَسَنَةً وَفِي الآخِرَةِ حَسَنَةً </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وَقِنَا عَذَابَ النَّارِ</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endParaRPr lang="en-US" sz="28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a:p>
            <a:pPr algn="ctr">
              <a:defRPr/>
            </a:pPr>
            <a:endParaRPr lang="en-US" sz="2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endParaRPr lang="en-US" sz="28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وَصَلَّى اللهُ عَلىَ سَيِّدِنَا مُحَمَّدٍ وَعَلىَ آلِهِ وَصَحْبِهِ وَسَلَّمْ</a:t>
            </a:r>
            <a:r>
              <a:rPr lang="ar-EG" sz="44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44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وَالْحَمْدُ </a:t>
            </a:r>
            <a:r>
              <a:rPr lang="ar-EG" sz="40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للهِ رَبِّ </a:t>
            </a:r>
            <a:r>
              <a:rPr lang="ar-EG" sz="36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36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endPar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6036442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
        <p:nvSpPr>
          <p:cNvPr id="5" name="Rectangle 4"/>
          <p:cNvSpPr>
            <a:spLocks noChangeArrowheads="1"/>
          </p:cNvSpPr>
          <p:nvPr/>
        </p:nvSpPr>
        <p:spPr bwMode="auto">
          <a:xfrm>
            <a:off x="383586" y="404664"/>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اُذْكُرُوْا اللهَ الْعَظِيْمَ يَذْكُرْكُمْ، </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وَاشْكُرُوْهُ </a:t>
            </a: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عَلَى نِعَمِهِ يَزِدْكُمْ</a:t>
            </a: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MY" sz="1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algn="ctr"/>
            <a:r>
              <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ea typeface="Calibri" panose="020F0502020204030204" pitchFamily="34" charset="0"/>
                <a:cs typeface="Calibri" panose="020F0502020204030204" pitchFamily="34" charset="0"/>
              </a:rPr>
              <a:t>وَلَذِكْرُ اللهِ أَكْبَرُ، وَاللهُ يَعْلَمُ مَا تَصْنَعُوْنَ</a:t>
            </a:r>
            <a:endPar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Monotype Corsiva" pitchFamily="66" charset="0"/>
              <a:cs typeface="Arial" pitchFamily="34" charset="0"/>
            </a:endParaRPr>
          </a:p>
        </p:txBody>
      </p:sp>
    </p:spTree>
    <p:extLst>
      <p:ext uri="{BB962C8B-B14F-4D97-AF65-F5344CB8AC3E}">
        <p14:creationId xmlns:p14="http://schemas.microsoft.com/office/powerpoint/2010/main" val="1283972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5000"/>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a:t>
            </a:r>
            <a:endParaRPr lang="en-US"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a:t>
            </a: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يَرْحَمْكُمُ </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الله.</a:t>
            </a:r>
            <a:endParaRPr lang="en-MY" sz="7200" b="1" dirty="0">
              <a:ln/>
              <a:solidFill>
                <a:schemeClr val="accent3"/>
              </a:solidFill>
              <a:latin typeface="Calibri" panose="020F0502020204030204" pitchFamily="34" charset="0"/>
              <a:ea typeface="Calibri" panose="020F0502020204030204" pitchFamily="3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081149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l="-16000" r="-16000"/>
          </a:stretch>
        </a:blipFill>
        <a:effectLst/>
      </p:bgPr>
    </p:bg>
    <p:spTree>
      <p:nvGrpSpPr>
        <p:cNvPr id="1" name=""/>
        <p:cNvGrpSpPr/>
        <p:nvPr/>
      </p:nvGrpSpPr>
      <p:grpSpPr>
        <a:xfrm>
          <a:off x="0" y="0"/>
          <a:ext cx="0" cy="0"/>
          <a:chOff x="0" y="0"/>
          <a:chExt cx="0" cy="0"/>
        </a:xfrm>
      </p:grpSpPr>
      <p:sp>
        <p:nvSpPr>
          <p:cNvPr id="4" name="Rectangle 3"/>
          <p:cNvSpPr/>
          <p:nvPr/>
        </p:nvSpPr>
        <p:spPr>
          <a:xfrm>
            <a:off x="237617" y="1066800"/>
            <a:ext cx="8617635" cy="1754326"/>
          </a:xfrm>
          <a:prstGeom prst="rect">
            <a:avLst/>
          </a:prstGeom>
          <a:solidFill>
            <a:srgbClr val="7030A0">
              <a:alpha val="51000"/>
            </a:srgb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أُوْصِيْكُمْ وَإِيَّايَ بِتَقْوَى اللهِ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وَطَاعَتِهِ</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لَعَلَّكُمْ تُرْحَمُوْنَ.</a:t>
            </a:r>
            <a:endParaRPr lang="ms-MY" sz="54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457200" y="3048000"/>
            <a:ext cx="8153401" cy="3539430"/>
          </a:xfrm>
          <a:prstGeom prst="rect">
            <a:avLst/>
          </a:prstGeom>
          <a:solidFill>
            <a:schemeClr val="bg1">
              <a:alpha val="26000"/>
            </a:schemeClr>
          </a:solidFill>
          <a:ln w="9525">
            <a:noFill/>
          </a:ln>
        </p:spPr>
        <p:txBody>
          <a:bodyPr wrap="square">
            <a:spAutoFit/>
          </a:bodyPr>
          <a:lstStyle/>
          <a:p>
            <a:pPr algn="ctr" fontAlgn="auto">
              <a:spcBef>
                <a:spcPts val="0"/>
              </a:spcBef>
              <a:spcAft>
                <a:spcPts val="0"/>
              </a:spcAft>
              <a:defRPr/>
            </a:pP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Saya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berpesan</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tuan-tuan</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dan juga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diri</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saya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sendiri</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marilah</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sama-sama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berusaha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meningkatkan</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ketakwaan</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dan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ketaatan</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s.w.t,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melaksanakan</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perintahNya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dan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meninggalkan</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laranganNya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mudah-mudahan</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hidup</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dirahmati</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dan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diberkati</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s.w.t</a:t>
            </a:r>
            <a:endParaRPr lang="en-US" sz="2800" b="1" dirty="0"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6000"/>
            <a:lum/>
          </a:blip>
          <a:srcRect/>
          <a:stretch>
            <a:fillRect l="-4000" r="-4000"/>
          </a:stretch>
        </a:blipFill>
        <a:effectLst/>
      </p:bgPr>
    </p:bg>
    <p:spTree>
      <p:nvGrpSpPr>
        <p:cNvPr id="1" name=""/>
        <p:cNvGrpSpPr/>
        <p:nvPr/>
      </p:nvGrpSpPr>
      <p:grpSpPr>
        <a:xfrm>
          <a:off x="0" y="0"/>
          <a:ext cx="0" cy="0"/>
          <a:chOff x="0" y="0"/>
          <a:chExt cx="0" cy="0"/>
        </a:xfrm>
      </p:grpSpPr>
      <p:sp>
        <p:nvSpPr>
          <p:cNvPr id="10" name="Rectangle 9"/>
          <p:cNvSpPr/>
          <p:nvPr/>
        </p:nvSpPr>
        <p:spPr>
          <a:xfrm>
            <a:off x="260903" y="6019800"/>
            <a:ext cx="8686799" cy="707886"/>
          </a:xfrm>
          <a:prstGeom prst="rect">
            <a:avLst/>
          </a:prstGeom>
          <a:solidFill>
            <a:schemeClr val="bg1">
              <a:lumMod val="85000"/>
              <a:alpha val="66000"/>
            </a:schemeClr>
          </a:solid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sv-SE"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Bersempena dengan bulan </a:t>
            </a:r>
            <a:r>
              <a:rPr lang="sv-SE"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Rejab sebagai</a:t>
            </a:r>
          </a:p>
          <a:p>
            <a:pPr algn="ctr" fontAlgn="auto">
              <a:spcBef>
                <a:spcPts val="0"/>
              </a:spcBef>
              <a:spcAft>
                <a:spcPts val="0"/>
              </a:spcAft>
              <a:defRPr/>
            </a:pPr>
            <a:r>
              <a:rPr lang="sv-SE"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sv-SE"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bulan penghayatan ibadat </a:t>
            </a:r>
            <a:r>
              <a:rPr lang="sv-SE"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solat</a:t>
            </a:r>
            <a:endParaRPr lang="sv-SE"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endParaRPr>
          </a:p>
        </p:txBody>
      </p:sp>
      <p:sp>
        <p:nvSpPr>
          <p:cNvPr id="4" name="Rectangle 3"/>
          <p:cNvSpPr/>
          <p:nvPr/>
        </p:nvSpPr>
        <p:spPr>
          <a:xfrm>
            <a:off x="1784903" y="533400"/>
            <a:ext cx="5638800" cy="923330"/>
          </a:xfrm>
          <a:prstGeom prst="rect">
            <a:avLst/>
          </a:prstGeom>
          <a:noFill/>
        </p:spPr>
        <p:txBody>
          <a:bodyPr wrap="square" lIns="91440" tIns="45720" rIns="91440" bIns="45720">
            <a:spAutoFit/>
          </a:bodyPr>
          <a:lstStyle/>
          <a:p>
            <a:pPr algn="ctr"/>
            <a:r>
              <a:rPr lang="en-US" sz="54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gency FB" pitchFamily="34" charset="0"/>
              </a:rPr>
              <a:t>Tajuk</a:t>
            </a:r>
            <a:r>
              <a:rPr lang="en-US" sz="54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gency FB" pitchFamily="34" charset="0"/>
              </a:rPr>
              <a:t> Khutbah </a:t>
            </a:r>
            <a:r>
              <a:rPr lang="en-US" sz="54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gency FB" pitchFamily="34" charset="0"/>
              </a:rPr>
              <a:t>Hari</a:t>
            </a:r>
            <a:r>
              <a:rPr lang="en-US" sz="54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gency FB" pitchFamily="34" charset="0"/>
              </a:rPr>
              <a:t> </a:t>
            </a:r>
            <a:r>
              <a:rPr lang="en-US" sz="54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gency FB" pitchFamily="34" charset="0"/>
              </a:rPr>
              <a:t>Ini</a:t>
            </a:r>
            <a:r>
              <a:rPr lang="en-US" sz="54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gency FB" pitchFamily="34" charset="0"/>
              </a:rPr>
              <a:t> :</a:t>
            </a:r>
            <a:endParaRPr lang="en-US" sz="54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gency FB" pitchFamily="34" charset="0"/>
            </a:endParaRPr>
          </a:p>
        </p:txBody>
      </p:sp>
      <p:sp>
        <p:nvSpPr>
          <p:cNvPr id="2" name="Rectangle 1"/>
          <p:cNvSpPr/>
          <p:nvPr/>
        </p:nvSpPr>
        <p:spPr>
          <a:xfrm>
            <a:off x="557169" y="1956495"/>
            <a:ext cx="8071403" cy="4154984"/>
          </a:xfrm>
          <a:prstGeom prst="rect">
            <a:avLst/>
          </a:prstGeom>
          <a:noFill/>
        </p:spPr>
        <p:txBody>
          <a:bodyPr wrap="square" lIns="91440" tIns="45720" rIns="91440" bIns="45720">
            <a:spAutoFit/>
          </a:bodyPr>
          <a:lstStyle/>
          <a:p>
            <a:pPr algn="ctr"/>
            <a:r>
              <a:rPr lang="fi-FI" sz="66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Berlin Sans FB Demi" panose="020E0802020502020306" pitchFamily="34" charset="0"/>
              </a:rPr>
              <a:t>Kesempurnaan Solat Teras Kesejahteraan Hidup</a:t>
            </a:r>
          </a:p>
        </p:txBody>
      </p:sp>
      <p:sp>
        <p:nvSpPr>
          <p:cNvPr id="3" name="Rectangle 2"/>
          <p:cNvSpPr/>
          <p:nvPr/>
        </p:nvSpPr>
        <p:spPr>
          <a:xfrm>
            <a:off x="949601" y="1456730"/>
            <a:ext cx="7162800" cy="461665"/>
          </a:xfrm>
          <a:prstGeom prst="rect">
            <a:avLst/>
          </a:prstGeom>
          <a:solidFill>
            <a:schemeClr val="bg1">
              <a:lumMod val="85000"/>
              <a:alpha val="78000"/>
            </a:schemeClr>
          </a:solidFill>
        </p:spPr>
        <p:txBody>
          <a:bodyPr wrap="square">
            <a:spAutoFit/>
          </a:bodyPr>
          <a:lstStyle/>
          <a:p>
            <a:pPr algn="ctr"/>
            <a:r>
              <a:rPr lang="en-US" sz="2400" b="1" dirty="0">
                <a:ln w="1905"/>
                <a:solidFill>
                  <a:schemeClr val="accent5">
                    <a:lumMod val="50000"/>
                  </a:schemeClr>
                </a:solidFill>
                <a:effectLst>
                  <a:innerShdw blurRad="69850" dist="43180" dir="5400000">
                    <a:srgbClr val="000000">
                      <a:alpha val="65000"/>
                    </a:srgbClr>
                  </a:innerShdw>
                </a:effectLst>
              </a:rPr>
              <a:t>11 </a:t>
            </a:r>
            <a:r>
              <a:rPr lang="en-US" sz="2400" b="1" dirty="0" err="1">
                <a:ln w="1905"/>
                <a:solidFill>
                  <a:schemeClr val="accent5">
                    <a:lumMod val="50000"/>
                  </a:schemeClr>
                </a:solidFill>
                <a:effectLst>
                  <a:innerShdw blurRad="69850" dist="43180" dir="5400000">
                    <a:srgbClr val="000000">
                      <a:alpha val="65000"/>
                    </a:srgbClr>
                  </a:innerShdw>
                </a:effectLst>
              </a:rPr>
              <a:t>Februari</a:t>
            </a:r>
            <a:r>
              <a:rPr lang="en-US" sz="2400" b="1" dirty="0">
                <a:ln w="1905"/>
                <a:solidFill>
                  <a:schemeClr val="accent5">
                    <a:lumMod val="50000"/>
                  </a:schemeClr>
                </a:solidFill>
                <a:effectLst>
                  <a:innerShdw blurRad="69850" dist="43180" dir="5400000">
                    <a:srgbClr val="000000">
                      <a:alpha val="65000"/>
                    </a:srgbClr>
                  </a:innerShdw>
                </a:effectLst>
              </a:rPr>
              <a:t> </a:t>
            </a:r>
            <a:r>
              <a:rPr lang="en-US" sz="2400" b="1" dirty="0" smtClean="0">
                <a:ln w="1905"/>
                <a:solidFill>
                  <a:schemeClr val="accent5">
                    <a:lumMod val="50000"/>
                  </a:schemeClr>
                </a:solidFill>
                <a:effectLst>
                  <a:innerShdw blurRad="69850" dist="43180" dir="5400000">
                    <a:srgbClr val="000000">
                      <a:alpha val="65000"/>
                    </a:srgbClr>
                  </a:innerShdw>
                </a:effectLst>
              </a:rPr>
              <a:t>2022 </a:t>
            </a:r>
            <a:r>
              <a:rPr lang="en-US" sz="2400" b="1" i="1" dirty="0" err="1" smtClean="0">
                <a:ln w="1905"/>
                <a:solidFill>
                  <a:schemeClr val="accent5">
                    <a:lumMod val="50000"/>
                  </a:schemeClr>
                </a:solidFill>
                <a:effectLst>
                  <a:innerShdw blurRad="69850" dist="43180" dir="5400000">
                    <a:srgbClr val="000000">
                      <a:alpha val="65000"/>
                    </a:srgbClr>
                  </a:innerShdw>
                </a:effectLst>
              </a:rPr>
              <a:t>Bersamaan</a:t>
            </a:r>
            <a:r>
              <a:rPr lang="en-US" sz="2400" b="1" dirty="0">
                <a:ln w="1905"/>
                <a:solidFill>
                  <a:schemeClr val="accent5">
                    <a:lumMod val="50000"/>
                  </a:schemeClr>
                </a:solidFill>
                <a:effectLst>
                  <a:innerShdw blurRad="69850" dist="43180" dir="5400000">
                    <a:srgbClr val="000000">
                      <a:alpha val="65000"/>
                    </a:srgbClr>
                  </a:innerShdw>
                </a:effectLst>
              </a:rPr>
              <a:t> </a:t>
            </a:r>
            <a:r>
              <a:rPr lang="en-US" sz="2400" b="1" dirty="0" smtClean="0">
                <a:ln w="1905"/>
                <a:solidFill>
                  <a:schemeClr val="accent5">
                    <a:lumMod val="50000"/>
                  </a:schemeClr>
                </a:solidFill>
                <a:effectLst>
                  <a:innerShdw blurRad="69850" dist="43180" dir="5400000">
                    <a:srgbClr val="000000">
                      <a:alpha val="65000"/>
                    </a:srgbClr>
                  </a:innerShdw>
                </a:effectLst>
              </a:rPr>
              <a:t> 09 </a:t>
            </a:r>
            <a:r>
              <a:rPr lang="en-US" sz="2400" b="1" dirty="0" err="1">
                <a:ln w="1905"/>
                <a:solidFill>
                  <a:schemeClr val="accent5">
                    <a:lumMod val="50000"/>
                  </a:schemeClr>
                </a:solidFill>
                <a:effectLst>
                  <a:innerShdw blurRad="69850" dist="43180" dir="5400000">
                    <a:srgbClr val="000000">
                      <a:alpha val="65000"/>
                    </a:srgbClr>
                  </a:innerShdw>
                </a:effectLst>
              </a:rPr>
              <a:t>Rejab</a:t>
            </a:r>
            <a:r>
              <a:rPr lang="en-US" sz="2400" b="1" dirty="0">
                <a:ln w="1905"/>
                <a:solidFill>
                  <a:schemeClr val="accent5">
                    <a:lumMod val="50000"/>
                  </a:schemeClr>
                </a:solidFill>
                <a:effectLst>
                  <a:innerShdw blurRad="69850" dist="43180" dir="5400000">
                    <a:srgbClr val="000000">
                      <a:alpha val="65000"/>
                    </a:srgbClr>
                  </a:innerShdw>
                </a:effectLst>
              </a:rPr>
              <a:t> 1443</a:t>
            </a:r>
          </a:p>
        </p:txBody>
      </p:sp>
    </p:spTree>
    <p:extLst>
      <p:ext uri="{BB962C8B-B14F-4D97-AF65-F5344CB8AC3E}">
        <p14:creationId xmlns:p14="http://schemas.microsoft.com/office/powerpoint/2010/main" val="226763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stretch>
            <a:fillRect l="-5000" r="-5000"/>
          </a:stretch>
        </a:blipFill>
        <a:effectLst/>
      </p:bgPr>
    </p:bg>
    <p:spTree>
      <p:nvGrpSpPr>
        <p:cNvPr id="1" name=""/>
        <p:cNvGrpSpPr/>
        <p:nvPr/>
      </p:nvGrpSpPr>
      <p:grpSpPr>
        <a:xfrm>
          <a:off x="0" y="0"/>
          <a:ext cx="0" cy="0"/>
          <a:chOff x="0" y="0"/>
          <a:chExt cx="0" cy="0"/>
        </a:xfrm>
      </p:grpSpPr>
      <p:sp>
        <p:nvSpPr>
          <p:cNvPr id="4" name="Cloud Callout 3"/>
          <p:cNvSpPr/>
          <p:nvPr/>
        </p:nvSpPr>
        <p:spPr>
          <a:xfrm>
            <a:off x="2590800" y="300990"/>
            <a:ext cx="4442927" cy="762000"/>
          </a:xfrm>
          <a:prstGeom prst="cloudCallout">
            <a:avLst>
              <a:gd name="adj1" fmla="val -3280"/>
              <a:gd name="adj2" fmla="val 103367"/>
            </a:avLst>
          </a:prstGeom>
          <a:blipFill>
            <a:blip r:embed="rId3">
              <a:duotone>
                <a:prstClr val="black"/>
                <a:schemeClr val="accent2">
                  <a:tint val="45000"/>
                  <a:satMod val="400000"/>
                </a:schemeClr>
              </a:duotone>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SOLAT</a:t>
            </a:r>
            <a:endParaRPr lang="en-US" sz="2800" dirty="0"/>
          </a:p>
        </p:txBody>
      </p:sp>
      <p:sp>
        <p:nvSpPr>
          <p:cNvPr id="6" name="Rounded Rectangle 5"/>
          <p:cNvSpPr/>
          <p:nvPr/>
        </p:nvSpPr>
        <p:spPr>
          <a:xfrm>
            <a:off x="1981200" y="4495800"/>
            <a:ext cx="5562600" cy="1676400"/>
          </a:xfrm>
          <a:prstGeom prst="roundRect">
            <a:avLst/>
          </a:prstGeom>
          <a:solidFill>
            <a:schemeClr val="bg2">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a:ln w="1905"/>
                <a:solidFill>
                  <a:srgbClr val="002060"/>
                </a:solidFill>
                <a:effectLst>
                  <a:innerShdw blurRad="69850" dist="43180" dir="5400000">
                    <a:srgbClr val="000000">
                      <a:alpha val="65000"/>
                    </a:srgbClr>
                  </a:innerShdw>
                </a:effectLst>
              </a:rPr>
              <a:t>Memandangkan peri pentingnya solat dalam kehidupan </a:t>
            </a:r>
            <a:r>
              <a:rPr lang="sv-SE" sz="2400" b="1" dirty="0" smtClean="0">
                <a:ln w="1905"/>
                <a:solidFill>
                  <a:srgbClr val="002060"/>
                </a:solidFill>
                <a:effectLst>
                  <a:innerShdw blurRad="69850" dist="43180" dir="5400000">
                    <a:srgbClr val="000000">
                      <a:alpha val="65000"/>
                    </a:srgbClr>
                  </a:innerShdw>
                </a:effectLst>
              </a:rPr>
              <a:t>manusia, </a:t>
            </a:r>
            <a:r>
              <a:rPr lang="sv-SE" sz="2400" b="1" dirty="0">
                <a:ln w="1905"/>
                <a:solidFill>
                  <a:srgbClr val="002060"/>
                </a:solidFill>
                <a:effectLst>
                  <a:innerShdw blurRad="69850" dist="43180" dir="5400000">
                    <a:srgbClr val="000000">
                      <a:alpha val="65000"/>
                    </a:srgbClr>
                  </a:innerShdw>
                </a:effectLst>
              </a:rPr>
              <a:t>maka Nabi Ibrahim a.s berdoa secara khusus untuk dirinya dan zuriatnya</a:t>
            </a:r>
            <a:endParaRPr lang="en-US" sz="2400" b="1" dirty="0">
              <a:ln w="1905"/>
              <a:solidFill>
                <a:srgbClr val="002060"/>
              </a:solidFill>
              <a:effectLst>
                <a:innerShdw blurRad="69850" dist="43180" dir="5400000">
                  <a:srgbClr val="000000">
                    <a:alpha val="65000"/>
                  </a:srgbClr>
                </a:innerShdw>
              </a:effectLst>
            </a:endParaRPr>
          </a:p>
        </p:txBody>
      </p:sp>
      <p:sp>
        <p:nvSpPr>
          <p:cNvPr id="5" name="Rounded Rectangle 4"/>
          <p:cNvSpPr/>
          <p:nvPr/>
        </p:nvSpPr>
        <p:spPr>
          <a:xfrm>
            <a:off x="1143000" y="1469358"/>
            <a:ext cx="7116288" cy="1883441"/>
          </a:xfrm>
          <a:prstGeom prst="roundRect">
            <a:avLst/>
          </a:prstGeom>
          <a:solidFill>
            <a:schemeClr val="accent5">
              <a:lumMod val="20000"/>
              <a:lumOff val="80000"/>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v-SE" sz="2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Solat merupakan suatu ibadat yang agung dalam Islam, yang diterima oleh Rasulullah s.a.w pada malam Isra’ dan Mi’raj secara langsung daripada Allah </a:t>
            </a:r>
            <a:r>
              <a:rPr lang="sv-SE" sz="2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SWT </a:t>
            </a:r>
            <a:endParaRPr lang="en-US" sz="2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Down Arrow 2"/>
          <p:cNvSpPr/>
          <p:nvPr/>
        </p:nvSpPr>
        <p:spPr>
          <a:xfrm>
            <a:off x="4397828" y="3352799"/>
            <a:ext cx="606631" cy="1066799"/>
          </a:xfrm>
          <a:prstGeom prst="downArrow">
            <a:avLst/>
          </a:prstGeom>
          <a:solidFill>
            <a:schemeClr val="accent4">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0101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34680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stretch>
            <a:fillRect l="-5000" r="-5000"/>
          </a:stretch>
        </a:blipFill>
        <a:effectLst/>
      </p:bgPr>
    </p:bg>
    <p:spTree>
      <p:nvGrpSpPr>
        <p:cNvPr id="1" name=""/>
        <p:cNvGrpSpPr/>
        <p:nvPr/>
      </p:nvGrpSpPr>
      <p:grpSpPr>
        <a:xfrm>
          <a:off x="0" y="0"/>
          <a:ext cx="0" cy="0"/>
          <a:chOff x="0" y="0"/>
          <a:chExt cx="0" cy="0"/>
        </a:xfrm>
      </p:grpSpPr>
      <p:sp>
        <p:nvSpPr>
          <p:cNvPr id="4" name="Cloud Callout 3"/>
          <p:cNvSpPr/>
          <p:nvPr/>
        </p:nvSpPr>
        <p:spPr>
          <a:xfrm>
            <a:off x="1524000" y="285750"/>
            <a:ext cx="6128035" cy="762000"/>
          </a:xfrm>
          <a:prstGeom prst="cloudCallout">
            <a:avLst>
              <a:gd name="adj1" fmla="val -3280"/>
              <a:gd name="adj2" fmla="val 103367"/>
            </a:avLst>
          </a:prstGeom>
          <a:blipFill>
            <a:blip r:embed="rId3">
              <a:duotone>
                <a:prstClr val="black"/>
                <a:schemeClr val="accent2">
                  <a:tint val="45000"/>
                  <a:satMod val="400000"/>
                </a:schemeClr>
              </a:duotone>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Peranan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Ibu</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Bapa</a:t>
            </a:r>
            <a:endParaRPr lang="en-US" sz="2800" dirty="0"/>
          </a:p>
        </p:txBody>
      </p:sp>
      <p:sp>
        <p:nvSpPr>
          <p:cNvPr id="6" name="Rounded Rectangle 5"/>
          <p:cNvSpPr/>
          <p:nvPr/>
        </p:nvSpPr>
        <p:spPr>
          <a:xfrm>
            <a:off x="685800" y="4495800"/>
            <a:ext cx="7924800" cy="1676400"/>
          </a:xfrm>
          <a:prstGeom prst="roundRect">
            <a:avLst/>
          </a:prstGeom>
          <a:solidFill>
            <a:schemeClr val="bg2">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a:ln w="1905"/>
                <a:solidFill>
                  <a:schemeClr val="accent5">
                    <a:lumMod val="50000"/>
                  </a:schemeClr>
                </a:solidFill>
                <a:effectLst>
                  <a:innerShdw blurRad="69850" dist="43180" dir="5400000">
                    <a:srgbClr val="000000">
                      <a:alpha val="65000"/>
                    </a:srgbClr>
                  </a:innerShdw>
                </a:effectLst>
              </a:rPr>
              <a:t>Ini adalah kerana pendidikan melalui perbuatan adalah lebih berkesan berbanding dengan pendidikan melalui lisan </a:t>
            </a:r>
            <a:r>
              <a:rPr lang="sv-SE" sz="2800" b="1" dirty="0" smtClean="0">
                <a:ln w="1905"/>
                <a:solidFill>
                  <a:schemeClr val="accent5">
                    <a:lumMod val="50000"/>
                  </a:schemeClr>
                </a:solidFill>
                <a:effectLst>
                  <a:innerShdw blurRad="69850" dist="43180" dir="5400000">
                    <a:srgbClr val="000000">
                      <a:alpha val="65000"/>
                    </a:srgbClr>
                  </a:innerShdw>
                </a:effectLst>
              </a:rPr>
              <a:t>semata-mata</a:t>
            </a:r>
            <a:endParaRPr lang="en-US" sz="2800" b="1" dirty="0">
              <a:ln w="1905"/>
              <a:solidFill>
                <a:schemeClr val="accent5">
                  <a:lumMod val="50000"/>
                </a:schemeClr>
              </a:solidFill>
              <a:effectLst>
                <a:innerShdw blurRad="69850" dist="43180" dir="5400000">
                  <a:srgbClr val="000000">
                    <a:alpha val="65000"/>
                  </a:srgbClr>
                </a:innerShdw>
              </a:effectLst>
            </a:endParaRPr>
          </a:p>
        </p:txBody>
      </p:sp>
      <p:sp>
        <p:nvSpPr>
          <p:cNvPr id="5" name="Rounded Rectangle 4"/>
          <p:cNvSpPr/>
          <p:nvPr/>
        </p:nvSpPr>
        <p:spPr>
          <a:xfrm>
            <a:off x="1143000" y="1600200"/>
            <a:ext cx="7116288" cy="1752599"/>
          </a:xfrm>
          <a:prstGeom prst="roundRect">
            <a:avLst/>
          </a:prstGeom>
          <a:solidFill>
            <a:schemeClr val="accent5">
              <a:lumMod val="20000"/>
              <a:lumOff val="80000"/>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v-SE"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a:t>
            </a:r>
            <a:r>
              <a:rPr lang="sv-SE"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bu bapa </a:t>
            </a:r>
            <a:r>
              <a:rPr lang="sv-SE"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wajib mendirikannya sebagai contoh tauladan yang baik kepada anak-anak</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Down Arrow 2"/>
          <p:cNvSpPr/>
          <p:nvPr/>
        </p:nvSpPr>
        <p:spPr>
          <a:xfrm>
            <a:off x="4397828" y="3352799"/>
            <a:ext cx="606631" cy="1066799"/>
          </a:xfrm>
          <a:prstGeom prst="downArrow">
            <a:avLst/>
          </a:prstGeom>
          <a:solidFill>
            <a:schemeClr val="accent4">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3551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12406573</TotalTime>
  <Words>1309</Words>
  <Application>Microsoft Office PowerPoint</Application>
  <PresentationFormat>On-screen Show (4:3)</PresentationFormat>
  <Paragraphs>143</Paragraphs>
  <Slides>43</Slides>
  <Notes>0</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43</vt:i4>
      </vt:variant>
    </vt:vector>
  </HeadingPairs>
  <TitlesOfParts>
    <vt:vector size="60" baseType="lpstr">
      <vt:lpstr>Arial Unicode MS</vt:lpstr>
      <vt:lpstr>Agency FB</vt:lpstr>
      <vt:lpstr>Aharoni</vt:lpstr>
      <vt:lpstr>Arial</vt:lpstr>
      <vt:lpstr>Arial Black</vt:lpstr>
      <vt:lpstr>Arial Rounded MT Bold</vt:lpstr>
      <vt:lpstr>Bahnschrift Condensed</vt:lpstr>
      <vt:lpstr>Berlin Sans FB Demi</vt:lpstr>
      <vt:lpstr>Bernard MT Condensed</vt:lpstr>
      <vt:lpstr>Calibri</vt:lpstr>
      <vt:lpstr>Century Schoolbook</vt:lpstr>
      <vt:lpstr>Monotype Corsiva</vt:lpstr>
      <vt:lpstr>Times New Roman</vt:lpstr>
      <vt:lpstr>Traditional Arabic</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Mendirikan solat yang sempurna boleh mendatangkan rezeki yang tidak disangka-sangka</vt:lpstr>
      <vt:lpstr>Kesempurnaan solat terbahagi kepada dua bahagian :</vt:lpstr>
      <vt:lpstr>PowerPoint Presentation</vt:lpstr>
      <vt:lpstr>Kesempurnaan solat terbahagi kepada dua bahagian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Taufiq-JHEAT</cp:lastModifiedBy>
  <cp:revision>377</cp:revision>
  <dcterms:created xsi:type="dcterms:W3CDTF">2017-12-24T04:47:57Z</dcterms:created>
  <dcterms:modified xsi:type="dcterms:W3CDTF">2022-02-08T05:44:42Z</dcterms:modified>
</cp:coreProperties>
</file>